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4"/>
  </p:sldMasterIdLst>
  <p:notesMasterIdLst>
    <p:notesMasterId r:id="rId37"/>
  </p:notesMasterIdLst>
  <p:sldIdLst>
    <p:sldId id="288" r:id="rId5"/>
    <p:sldId id="1320" r:id="rId6"/>
    <p:sldId id="1354" r:id="rId7"/>
    <p:sldId id="1318" r:id="rId8"/>
    <p:sldId id="1325" r:id="rId9"/>
    <p:sldId id="1327" r:id="rId10"/>
    <p:sldId id="1328" r:id="rId11"/>
    <p:sldId id="1329" r:id="rId12"/>
    <p:sldId id="1330" r:id="rId13"/>
    <p:sldId id="1331" r:id="rId14"/>
    <p:sldId id="1332" r:id="rId15"/>
    <p:sldId id="1333" r:id="rId16"/>
    <p:sldId id="1334" r:id="rId17"/>
    <p:sldId id="1335" r:id="rId18"/>
    <p:sldId id="1336" r:id="rId19"/>
    <p:sldId id="1337" r:id="rId20"/>
    <p:sldId id="1338" r:id="rId21"/>
    <p:sldId id="1339" r:id="rId22"/>
    <p:sldId id="1340" r:id="rId23"/>
    <p:sldId id="1342" r:id="rId24"/>
    <p:sldId id="1343" r:id="rId25"/>
    <p:sldId id="1344" r:id="rId26"/>
    <p:sldId id="1345" r:id="rId27"/>
    <p:sldId id="1324" r:id="rId28"/>
    <p:sldId id="1346" r:id="rId29"/>
    <p:sldId id="1347" r:id="rId30"/>
    <p:sldId id="1351" r:id="rId31"/>
    <p:sldId id="1352" r:id="rId32"/>
    <p:sldId id="1348" r:id="rId33"/>
    <p:sldId id="1353" r:id="rId34"/>
    <p:sldId id="1355" r:id="rId35"/>
    <p:sldId id="1350" r:id="rId3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2" d="100"/>
          <a:sy n="52" d="100"/>
        </p:scale>
        <p:origin x="1228" y="26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1B3EB8-BAFD-42C5-9E2E-A690DB3D6A37}" type="datetimeFigureOut">
              <a:rPr lang="pt-BR" smtClean="0"/>
              <a:t>07/05/2025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4FC9CC-EC73-4874-A21C-45ECE4DD56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7224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911423-5495-73FF-9323-9FCFDA0F0D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534AEA1-B27A-1EB4-4ABC-9E321DB77C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6FF7CAA-F57D-2550-4462-D0013E218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F9DC0-8749-4CEC-A996-B6F8BAA57F6D}" type="datetimeFigureOut">
              <a:rPr lang="pt-BR" smtClean="0"/>
              <a:t>07/05/2025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B17CB89-0D99-C57C-17E8-4060B7C90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0262546-306C-18D2-C8AC-FF2FD81D7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1B143-402E-441C-A12C-AFCAE2ED914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3693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6A212-FE8E-562A-C306-CF921C650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46C6A70-BC5C-E446-FFF2-7C5C4428DD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06B735A-C803-D5A6-5357-9E1F683ED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F9DC0-8749-4CEC-A996-B6F8BAA57F6D}" type="datetimeFigureOut">
              <a:rPr lang="pt-BR" smtClean="0"/>
              <a:t>07/05/2025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4EAECF2-9851-A353-4E25-9DC994182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8F168B8-C7FC-2032-45E8-019993CB5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1B143-402E-441C-A12C-AFCAE2ED914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1698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2EE5C3D-0D9B-8EFA-13EB-CE0D835457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68FCA11B-EC1D-CE34-37CD-48AD7575FD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9C8E743-8594-D3C3-C586-2FDC80B5C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F9DC0-8749-4CEC-A996-B6F8BAA57F6D}" type="datetimeFigureOut">
              <a:rPr lang="pt-BR" smtClean="0"/>
              <a:t>07/05/2025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6872A7E-5ECB-ADF0-56FA-1998BDE3D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043CA12-0C50-A401-67A4-0DB7EE1AB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1B143-402E-441C-A12C-AFCAE2ED914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3572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37350D-4D08-4BE0-5575-E30A34D53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95EC545-8434-4AD2-D82A-A1057F90EB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33FE249-D822-E7BA-18E3-E8EBD4114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F9DC0-8749-4CEC-A996-B6F8BAA57F6D}" type="datetimeFigureOut">
              <a:rPr lang="pt-BR" smtClean="0"/>
              <a:t>07/05/2025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7583175-1BF5-8C1B-9FD8-0F664FAAA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5E3F3C9-9026-53EF-4D44-9D07EDF63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1B143-402E-441C-A12C-AFCAE2ED914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5820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B347E3-6EC3-8B9D-EEBA-E42294CEB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D1EE2A0-F129-F7E2-F5C5-752B1DE620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F62CF11-F5E6-A444-6A46-BD57AA474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F9DC0-8749-4CEC-A996-B6F8BAA57F6D}" type="datetimeFigureOut">
              <a:rPr lang="pt-BR" smtClean="0"/>
              <a:t>07/05/2025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4ACB705-AEE7-8519-6E26-5CA13606B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8907A7E-DF6A-8D94-0734-D46A749BD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1B143-402E-441C-A12C-AFCAE2ED914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5659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8B0286-3FB8-A121-92B8-5BEDF99C9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CBB7EB2-C212-EF81-11DD-5685A904D8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C63DE91-EE4D-A161-C214-1DC25AB5A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93BFC82-C91C-53E4-BE2E-FB1122308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F9DC0-8749-4CEC-A996-B6F8BAA57F6D}" type="datetimeFigureOut">
              <a:rPr lang="pt-BR" smtClean="0"/>
              <a:t>07/05/2025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E1BAC05-B9F2-5E05-9F82-CAD179FCA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68FE6A6-3013-118D-AB7A-A9AC88514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1B143-402E-441C-A12C-AFCAE2ED914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412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7EFE74-AC42-B0DA-F308-87BC15049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A92EF0A-23D2-CD68-4E5A-0AF04F4366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D95D7F3-C4B2-2BD8-3947-B9EE2D8B8F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B7687BA-7C6C-16FF-C6BC-DDAD0E40FB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3AB2B374-A866-E335-7CFD-1C837A0499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5E82FFA4-DD16-1506-32AD-2917436A4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F9DC0-8749-4CEC-A996-B6F8BAA57F6D}" type="datetimeFigureOut">
              <a:rPr lang="pt-BR" smtClean="0"/>
              <a:t>07/05/2025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BCACED57-4A73-CDF9-370F-DF9539543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7DF6C9CF-A554-AD71-D3F5-C041B95C8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1B143-402E-441C-A12C-AFCAE2ED914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6422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8AE441-FD80-A6AC-AAF8-DC7252633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FC4EDEA-D611-071F-860F-FFF036B95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F9DC0-8749-4CEC-A996-B6F8BAA57F6D}" type="datetimeFigureOut">
              <a:rPr lang="pt-BR" smtClean="0"/>
              <a:t>07/05/2025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4D525C5-5AE2-BAFB-12F1-9DC3ECDAF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BADF565-2430-C40B-9804-28E56A583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1B143-402E-441C-A12C-AFCAE2ED914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9179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8B6B2145-CE9E-AEB7-7BE0-C80FB671D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F9DC0-8749-4CEC-A996-B6F8BAA57F6D}" type="datetimeFigureOut">
              <a:rPr lang="pt-BR" smtClean="0"/>
              <a:t>07/05/2025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07EB4F7A-9921-7A70-A983-C7A4882F8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721E0A6-7EDC-3789-2F7A-AC8CA30E9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1B143-402E-441C-A12C-AFCAE2ED914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3385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84A762-A719-54BE-1082-30FE245D1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B598DDE-678E-0761-1E23-668AD16BD3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EF39503-8EC5-E30B-EFE9-D0DA4D5E3B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1A06229-2E11-8F94-81D4-E26D53F85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F9DC0-8749-4CEC-A996-B6F8BAA57F6D}" type="datetimeFigureOut">
              <a:rPr lang="pt-BR" smtClean="0"/>
              <a:t>07/05/2025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E681346-443E-F5B8-95DD-5B0BACE0E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CED30FB-A3B9-4F23-73B4-D34F084F1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1B143-402E-441C-A12C-AFCAE2ED914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97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94FD7C-835C-482C-C6FD-0A1118E08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33939ED5-F83B-BA8A-AEA2-7912488B54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73A2517-D256-0EBE-8428-5158B886F3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907A1C3-0966-8A2C-0FF5-2FA405448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F9DC0-8749-4CEC-A996-B6F8BAA57F6D}" type="datetimeFigureOut">
              <a:rPr lang="pt-BR" smtClean="0"/>
              <a:t>07/05/2025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A686777-2EBC-2FAD-2041-F32B56AEB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8254BA4-632F-BCC3-1EA8-4D4A6C0FF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1B143-402E-441C-A12C-AFCAE2ED914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9265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45BCDAD-C9A2-169D-4002-A5B413809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945EC43-1B8D-4759-9E5A-79184528B9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4305846-4D65-2A24-54B0-C9B1E04DC3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FF9DC0-8749-4CEC-A996-B6F8BAA57F6D}" type="datetimeFigureOut">
              <a:rPr lang="pt-BR" smtClean="0"/>
              <a:t>07/05/2025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CDA316B-90E7-A4A2-D966-119B890FF2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6B1934B-C649-2354-5A83-45FD96AAC2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791B143-402E-441C-A12C-AFCAE2ED914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284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f.jus.br/arquivo/cms/noticiaNoticiaStf/anexo/ADI2135RJUInfoa768SociedadevRev11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bresserpereira.org.br/index.php/mare-ministerio-da-reforma-do-estado/cadernos-mar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FFB14A-076E-0471-E948-2300BC7FAB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C04F22E8-5D43-B0BF-1916-955A87B6BEA3}"/>
              </a:ext>
            </a:extLst>
          </p:cNvPr>
          <p:cNvSpPr/>
          <p:nvPr/>
        </p:nvSpPr>
        <p:spPr>
          <a:xfrm>
            <a:off x="0" y="5301049"/>
            <a:ext cx="12192000" cy="155695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B58B3654-1826-D81D-49B1-677E3CAADBE9}"/>
              </a:ext>
            </a:extLst>
          </p:cNvPr>
          <p:cNvSpPr/>
          <p:nvPr/>
        </p:nvSpPr>
        <p:spPr>
          <a:xfrm>
            <a:off x="8670324" y="0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BD8F0768-2BDB-ADBC-0E0C-4BAFF1B52C2A}"/>
              </a:ext>
            </a:extLst>
          </p:cNvPr>
          <p:cNvSpPr txBox="1"/>
          <p:nvPr/>
        </p:nvSpPr>
        <p:spPr>
          <a:xfrm>
            <a:off x="992085" y="1788825"/>
            <a:ext cx="1080595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dirty="0"/>
              <a:t>AS CONTRATAÇÕES NO SERVIÇO PÚBLICO APÓS O JULGAMENTO DA </a:t>
            </a:r>
            <a:r>
              <a:rPr lang="pt-BR" sz="2800" b="1" dirty="0"/>
              <a:t>ADI 2.135</a:t>
            </a:r>
          </a:p>
          <a:p>
            <a:pPr algn="r"/>
            <a:endParaRPr lang="pt-BR" sz="2800" dirty="0"/>
          </a:p>
          <a:p>
            <a:pPr algn="r"/>
            <a:r>
              <a:rPr lang="pt-BR" sz="2800" dirty="0"/>
              <a:t> EFEITOS E CONSEQUÊNCIAS DA</a:t>
            </a:r>
          </a:p>
          <a:p>
            <a:pPr algn="r"/>
            <a:r>
              <a:rPr lang="pt-BR" sz="2800" b="1" dirty="0"/>
              <a:t>ABOLIÇÃO DO REGIME JURÍDICO ÚNICO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4D54420-40A6-59A2-A156-0AD5F5B9D21B}"/>
              </a:ext>
            </a:extLst>
          </p:cNvPr>
          <p:cNvSpPr txBox="1"/>
          <p:nvPr/>
        </p:nvSpPr>
        <p:spPr>
          <a:xfrm>
            <a:off x="4940045" y="5585191"/>
            <a:ext cx="6944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b="1" dirty="0">
                <a:solidFill>
                  <a:schemeClr val="bg2"/>
                </a:solidFill>
              </a:rPr>
              <a:t>JÚLIO CÉSAR FUCILINI PAUSE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C5617E0D-1B23-11E1-F662-700262B88345}"/>
              </a:ext>
            </a:extLst>
          </p:cNvPr>
          <p:cNvCxnSpPr>
            <a:cxnSpLocks/>
          </p:cNvCxnSpPr>
          <p:nvPr/>
        </p:nvCxnSpPr>
        <p:spPr>
          <a:xfrm>
            <a:off x="1655805" y="5987585"/>
            <a:ext cx="10142238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ECFED5A1-1CAA-42E5-E4BA-5509BE1B8352}"/>
              </a:ext>
            </a:extLst>
          </p:cNvPr>
          <p:cNvSpPr txBox="1"/>
          <p:nvPr/>
        </p:nvSpPr>
        <p:spPr>
          <a:xfrm>
            <a:off x="4940045" y="6052103"/>
            <a:ext cx="69444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i="1" dirty="0">
                <a:solidFill>
                  <a:schemeClr val="bg2"/>
                </a:solidFill>
              </a:rPr>
              <a:t>Advogado, Diretor e Consultor Jurídico da DPM</a:t>
            </a:r>
          </a:p>
          <a:p>
            <a:pPr algn="r"/>
            <a:r>
              <a:rPr lang="pt-BR" sz="1600" i="1" dirty="0">
                <a:solidFill>
                  <a:schemeClr val="bg2"/>
                </a:solidFill>
              </a:rPr>
              <a:t>Diretor e Professor da DPM EDUCAÇÃO 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32218E45-34B6-B95A-3B15-B987D59B6E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921" y="5400582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522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D671AAF-BC37-B382-1279-FDAFF66A6A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09216A97-D162-9867-DABB-63006C1CEC6B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67DEE323-BF8D-3F8B-B8D5-919995C102AA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E6AF45E-355F-8796-0E44-27885DD9C424}"/>
              </a:ext>
            </a:extLst>
          </p:cNvPr>
          <p:cNvSpPr txBox="1"/>
          <p:nvPr/>
        </p:nvSpPr>
        <p:spPr>
          <a:xfrm>
            <a:off x="901445" y="651520"/>
            <a:ext cx="108059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dirty="0"/>
              <a:t>A Reforma Administrativa</a:t>
            </a:r>
          </a:p>
          <a:p>
            <a:pPr algn="r"/>
            <a:r>
              <a:rPr lang="pt-BR" sz="2300" dirty="0"/>
              <a:t>do Estado Brasileiro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28858626-FD18-8417-D175-A8DF5CDF24C8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689FBE8A-6666-E296-81D9-DA0677D43D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5056B71E-2D99-1011-F987-8A43DAB01B16}"/>
              </a:ext>
            </a:extLst>
          </p:cNvPr>
          <p:cNvCxnSpPr>
            <a:cxnSpLocks/>
          </p:cNvCxnSpPr>
          <p:nvPr/>
        </p:nvCxnSpPr>
        <p:spPr>
          <a:xfrm>
            <a:off x="6096000" y="1475309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58F56901-1DD5-B085-7302-6F1B629216E8}"/>
              </a:ext>
            </a:extLst>
          </p:cNvPr>
          <p:cNvCxnSpPr>
            <a:cxnSpLocks/>
          </p:cNvCxnSpPr>
          <p:nvPr/>
        </p:nvCxnSpPr>
        <p:spPr>
          <a:xfrm>
            <a:off x="2496456" y="2605282"/>
            <a:ext cx="0" cy="1034249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F12803D5-502B-FB77-A9B0-C59779E30E03}"/>
              </a:ext>
            </a:extLst>
          </p:cNvPr>
          <p:cNvSpPr txBox="1"/>
          <p:nvPr/>
        </p:nvSpPr>
        <p:spPr>
          <a:xfrm>
            <a:off x="2772233" y="4883279"/>
            <a:ext cx="868842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b="1" dirty="0"/>
              <a:t>Remuneração por subsídio </a:t>
            </a:r>
            <a:r>
              <a:rPr lang="pt-BR" dirty="0"/>
              <a:t>para o membro de poder e detentor de mandato eletivo e possibilidade de </a:t>
            </a:r>
            <a:r>
              <a:rPr lang="pt-BR" b="1" dirty="0"/>
              <a:t>extensão  aos servidores organizados em carreira </a:t>
            </a:r>
            <a:r>
              <a:rPr lang="pt-BR" dirty="0"/>
              <a:t>(art. 37, §§ 4º e 9º, da CF).  </a:t>
            </a:r>
          </a:p>
        </p:txBody>
      </p: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E5AA12B4-DB83-6075-CB75-EB5E13CC1984}"/>
              </a:ext>
            </a:extLst>
          </p:cNvPr>
          <p:cNvCxnSpPr>
            <a:cxnSpLocks/>
          </p:cNvCxnSpPr>
          <p:nvPr/>
        </p:nvCxnSpPr>
        <p:spPr>
          <a:xfrm>
            <a:off x="11600137" y="4818743"/>
            <a:ext cx="0" cy="1052403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2A0F3B23-DAAE-4112-A6B2-255542BD8937}"/>
              </a:ext>
            </a:extLst>
          </p:cNvPr>
          <p:cNvSpPr txBox="1"/>
          <p:nvPr/>
        </p:nvSpPr>
        <p:spPr>
          <a:xfrm>
            <a:off x="2567072" y="2660741"/>
            <a:ext cx="889358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Possibilidade de </a:t>
            </a:r>
            <a:r>
              <a:rPr lang="pt-BR" b="1" dirty="0"/>
              <a:t>ampliação da autonomia gerencial</a:t>
            </a:r>
            <a:r>
              <a:rPr lang="pt-BR" dirty="0"/>
              <a:t>, orçamentária e financeira dos órgãos e entidades da administração direta e indireta”, mediante contrato que tenha por objeto a fixação de metas de desempenho para o órgão ou entidade (art. 37, § 8º, da CF).</a:t>
            </a:r>
          </a:p>
        </p:txBody>
      </p:sp>
    </p:spTree>
    <p:extLst>
      <p:ext uri="{BB962C8B-B14F-4D97-AF65-F5344CB8AC3E}">
        <p14:creationId xmlns:p14="http://schemas.microsoft.com/office/powerpoint/2010/main" val="3664352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38E6A9B-58FF-51A6-2609-6ADE4467A9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B0F4B2BF-1AF6-99B0-0530-ED071DC3D0CA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A5BC2B85-FE15-D341-6933-BC038F983085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53708EF-9DD8-0378-51AF-659BC13F1913}"/>
              </a:ext>
            </a:extLst>
          </p:cNvPr>
          <p:cNvSpPr txBox="1"/>
          <p:nvPr/>
        </p:nvSpPr>
        <p:spPr>
          <a:xfrm>
            <a:off x="901445" y="651520"/>
            <a:ext cx="108059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dirty="0"/>
              <a:t>A Reforma Administrativa</a:t>
            </a:r>
          </a:p>
          <a:p>
            <a:pPr algn="r"/>
            <a:r>
              <a:rPr lang="pt-BR" sz="2300" dirty="0"/>
              <a:t>do Estado Brasileiro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830C5183-C3E9-C083-2FB3-A61CEC357AC9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BB299688-149B-149D-AD48-704ED21C44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0093BDBE-C33F-BA09-2EE2-A1CA05CD410F}"/>
              </a:ext>
            </a:extLst>
          </p:cNvPr>
          <p:cNvCxnSpPr>
            <a:cxnSpLocks/>
          </p:cNvCxnSpPr>
          <p:nvPr/>
        </p:nvCxnSpPr>
        <p:spPr>
          <a:xfrm>
            <a:off x="6096000" y="1475309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2C6D0418-D54E-D712-46FD-7582CCD4B11A}"/>
              </a:ext>
            </a:extLst>
          </p:cNvPr>
          <p:cNvCxnSpPr>
            <a:cxnSpLocks/>
          </p:cNvCxnSpPr>
          <p:nvPr/>
        </p:nvCxnSpPr>
        <p:spPr>
          <a:xfrm>
            <a:off x="2496456" y="2605282"/>
            <a:ext cx="0" cy="1034249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B3F329CD-2805-B588-9D3B-89D271C8958C}"/>
              </a:ext>
            </a:extLst>
          </p:cNvPr>
          <p:cNvSpPr txBox="1"/>
          <p:nvPr/>
        </p:nvSpPr>
        <p:spPr>
          <a:xfrm>
            <a:off x="2772233" y="4883279"/>
            <a:ext cx="86884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b="1" dirty="0"/>
              <a:t>Perda do cargo por avaliação periódica de desempenho</a:t>
            </a:r>
            <a:r>
              <a:rPr lang="pt-BR" dirty="0"/>
              <a:t>, na forma de lei complementar</a:t>
            </a:r>
            <a:r>
              <a:rPr lang="pt-BR" b="1" dirty="0"/>
              <a:t> </a:t>
            </a:r>
            <a:r>
              <a:rPr lang="pt-BR" dirty="0"/>
              <a:t>(art. 41, § 1º, III, da CF) .</a:t>
            </a:r>
          </a:p>
        </p:txBody>
      </p: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E2796B52-57B9-A699-4C5F-714C42DAEE54}"/>
              </a:ext>
            </a:extLst>
          </p:cNvPr>
          <p:cNvCxnSpPr>
            <a:cxnSpLocks/>
          </p:cNvCxnSpPr>
          <p:nvPr/>
        </p:nvCxnSpPr>
        <p:spPr>
          <a:xfrm>
            <a:off x="11600137" y="4818743"/>
            <a:ext cx="0" cy="1052403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482F1C59-C91E-0537-62EE-C97C9BD72210}"/>
              </a:ext>
            </a:extLst>
          </p:cNvPr>
          <p:cNvSpPr txBox="1"/>
          <p:nvPr/>
        </p:nvSpPr>
        <p:spPr>
          <a:xfrm>
            <a:off x="2567072" y="2782669"/>
            <a:ext cx="88935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/>
              <a:t>Estágio probatório </a:t>
            </a:r>
            <a:r>
              <a:rPr lang="pt-BR" dirty="0"/>
              <a:t>de três anos e estabilidade condicionada à avaliação (art. 41, caput e § 4º, da CF).</a:t>
            </a:r>
          </a:p>
        </p:txBody>
      </p:sp>
    </p:spTree>
    <p:extLst>
      <p:ext uri="{BB962C8B-B14F-4D97-AF65-F5344CB8AC3E}">
        <p14:creationId xmlns:p14="http://schemas.microsoft.com/office/powerpoint/2010/main" val="4109335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DB60773-86FD-BCD9-59B9-68E0F72C33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1D9FFC41-838B-D629-6DB0-28BB96060980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6E5A60C8-F88C-3022-8789-FE11706E14CB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55556F61-BCE6-AD4F-006B-437A5E4415A4}"/>
              </a:ext>
            </a:extLst>
          </p:cNvPr>
          <p:cNvSpPr txBox="1"/>
          <p:nvPr/>
        </p:nvSpPr>
        <p:spPr>
          <a:xfrm>
            <a:off x="901445" y="651520"/>
            <a:ext cx="108059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dirty="0"/>
              <a:t>A Reforma Administrativa</a:t>
            </a:r>
          </a:p>
          <a:p>
            <a:pPr algn="r"/>
            <a:r>
              <a:rPr lang="pt-BR" sz="2300" dirty="0"/>
              <a:t>do Estado Brasileiro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AD9D523D-A1F6-8A81-881B-6B491D62FCC0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31A6EA53-BB02-3754-9516-5B59F9E63E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4631C54E-FB61-C141-F0EA-4A3E7D492095}"/>
              </a:ext>
            </a:extLst>
          </p:cNvPr>
          <p:cNvCxnSpPr>
            <a:cxnSpLocks/>
          </p:cNvCxnSpPr>
          <p:nvPr/>
        </p:nvCxnSpPr>
        <p:spPr>
          <a:xfrm>
            <a:off x="6096000" y="1475309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30F8E928-109E-393C-1B6B-8CEB34278A2F}"/>
              </a:ext>
            </a:extLst>
          </p:cNvPr>
          <p:cNvCxnSpPr>
            <a:cxnSpLocks/>
          </p:cNvCxnSpPr>
          <p:nvPr/>
        </p:nvCxnSpPr>
        <p:spPr>
          <a:xfrm>
            <a:off x="2496456" y="2605282"/>
            <a:ext cx="0" cy="1034249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EF531BC4-DB1B-9459-F549-F2B644AC36C8}"/>
              </a:ext>
            </a:extLst>
          </p:cNvPr>
          <p:cNvSpPr txBox="1"/>
          <p:nvPr/>
        </p:nvSpPr>
        <p:spPr>
          <a:xfrm>
            <a:off x="2772233" y="5021778"/>
            <a:ext cx="86884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b="1" dirty="0"/>
              <a:t>Fim da isonomia </a:t>
            </a:r>
            <a:r>
              <a:rPr lang="pt-BR" dirty="0"/>
              <a:t>para cargos de atribuições iguais ou assemelhadas (art. 39, § 1º, da CF).  </a:t>
            </a:r>
          </a:p>
        </p:txBody>
      </p: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02262CE4-471E-CF91-A167-472D0E7CDC4F}"/>
              </a:ext>
            </a:extLst>
          </p:cNvPr>
          <p:cNvCxnSpPr>
            <a:cxnSpLocks/>
          </p:cNvCxnSpPr>
          <p:nvPr/>
        </p:nvCxnSpPr>
        <p:spPr>
          <a:xfrm>
            <a:off x="11600137" y="4818743"/>
            <a:ext cx="0" cy="1052403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90DB23B0-2788-5D7E-7B59-26A8BF3B87E9}"/>
              </a:ext>
            </a:extLst>
          </p:cNvPr>
          <p:cNvSpPr txBox="1"/>
          <p:nvPr/>
        </p:nvSpPr>
        <p:spPr>
          <a:xfrm>
            <a:off x="2567072" y="2844343"/>
            <a:ext cx="88935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/>
              <a:t>Perda do cargo pelo estável </a:t>
            </a:r>
            <a:r>
              <a:rPr lang="pt-BR" dirty="0"/>
              <a:t>em razão do excesso da despesa com pessoal (art. 169, § 4º, da CF).</a:t>
            </a:r>
          </a:p>
        </p:txBody>
      </p:sp>
    </p:spTree>
    <p:extLst>
      <p:ext uri="{BB962C8B-B14F-4D97-AF65-F5344CB8AC3E}">
        <p14:creationId xmlns:p14="http://schemas.microsoft.com/office/powerpoint/2010/main" val="3451634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1FB18FF-A279-D664-413A-D4A0B7C8AC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85209F6F-11B4-2E6D-AF23-DE03C9C68BBE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45CC6D67-8FD8-9C4C-FB4E-4DB9301D92A3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13864733-9BC0-145F-C57D-7EF7E3E4871F}"/>
              </a:ext>
            </a:extLst>
          </p:cNvPr>
          <p:cNvSpPr txBox="1"/>
          <p:nvPr/>
        </p:nvSpPr>
        <p:spPr>
          <a:xfrm>
            <a:off x="901445" y="651520"/>
            <a:ext cx="108059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dirty="0"/>
              <a:t>A Reforma Administrativa</a:t>
            </a:r>
          </a:p>
          <a:p>
            <a:pPr algn="r"/>
            <a:r>
              <a:rPr lang="pt-BR" sz="2300" dirty="0"/>
              <a:t>do Estado Brasileiro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50D63B6B-3F8A-05CB-33AD-1D71A80F35BA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7F524869-B210-2DF0-F5BF-4C82E49A25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38FD97A5-8918-A623-D5FF-C3F1921910DC}"/>
              </a:ext>
            </a:extLst>
          </p:cNvPr>
          <p:cNvCxnSpPr>
            <a:cxnSpLocks/>
          </p:cNvCxnSpPr>
          <p:nvPr/>
        </p:nvCxnSpPr>
        <p:spPr>
          <a:xfrm>
            <a:off x="6096000" y="1475309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31836874-53F2-ABAC-DBD2-531DE320ABEA}"/>
              </a:ext>
            </a:extLst>
          </p:cNvPr>
          <p:cNvCxnSpPr>
            <a:cxnSpLocks/>
          </p:cNvCxnSpPr>
          <p:nvPr/>
        </p:nvCxnSpPr>
        <p:spPr>
          <a:xfrm>
            <a:off x="2496456" y="2605282"/>
            <a:ext cx="0" cy="1034249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B226B9A3-409E-192E-134D-3D69DA5630FC}"/>
              </a:ext>
            </a:extLst>
          </p:cNvPr>
          <p:cNvSpPr txBox="1"/>
          <p:nvPr/>
        </p:nvSpPr>
        <p:spPr>
          <a:xfrm>
            <a:off x="2772233" y="5198025"/>
            <a:ext cx="8688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b="1" dirty="0"/>
              <a:t>Abolição do regime jurídico único</a:t>
            </a:r>
            <a:r>
              <a:rPr lang="pt-BR" dirty="0"/>
              <a:t> (art. 39, caput, da CF).  </a:t>
            </a:r>
          </a:p>
        </p:txBody>
      </p: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20AB87F7-DC53-AD89-7B62-92CB5E8BA3E0}"/>
              </a:ext>
            </a:extLst>
          </p:cNvPr>
          <p:cNvCxnSpPr>
            <a:cxnSpLocks/>
          </p:cNvCxnSpPr>
          <p:nvPr/>
        </p:nvCxnSpPr>
        <p:spPr>
          <a:xfrm>
            <a:off x="11600137" y="4818743"/>
            <a:ext cx="0" cy="1052403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7A4D3A7B-8BDB-6EC7-4E60-D005CABE5ACC}"/>
              </a:ext>
            </a:extLst>
          </p:cNvPr>
          <p:cNvSpPr txBox="1"/>
          <p:nvPr/>
        </p:nvSpPr>
        <p:spPr>
          <a:xfrm>
            <a:off x="2567072" y="2660741"/>
            <a:ext cx="889358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/>
              <a:t>Fixação da remuneração </a:t>
            </a:r>
            <a:r>
              <a:rPr lang="pt-BR" dirty="0"/>
              <a:t>considerando a natureza, o grau de responsabilidade, a complexidade, os requisitos para investidura e as peculiaridades de cada cargo (art. 39, § 1º, I, II e III, da CF).</a:t>
            </a:r>
          </a:p>
        </p:txBody>
      </p:sp>
      <p:pic>
        <p:nvPicPr>
          <p:cNvPr id="6" name="Gráfico 5" descr="Megafone1 com preenchimento sólido">
            <a:extLst>
              <a:ext uri="{FF2B5EF4-FFF2-40B4-BE49-F238E27FC236}">
                <a16:creationId xmlns:a16="http://schemas.microsoft.com/office/drawing/2014/main" id="{C5466FE9-4F46-16C3-0EE0-B240EF342B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05086" y="488774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0269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15C92F-A443-FDD8-EEB4-E84AB429CB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68C735E5-27C9-FE7F-FD4E-7A6045619EF3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725C05F1-5A86-C02D-6EA6-1C8D6CE22C82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2BE73151-48D4-42AE-55A2-BABB0719AA71}"/>
              </a:ext>
            </a:extLst>
          </p:cNvPr>
          <p:cNvSpPr txBox="1"/>
          <p:nvPr/>
        </p:nvSpPr>
        <p:spPr>
          <a:xfrm>
            <a:off x="901445" y="651520"/>
            <a:ext cx="108059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dirty="0"/>
              <a:t>Abolição do regime jurídico </a:t>
            </a:r>
            <a:r>
              <a:rPr lang="pt-BR" sz="2300" b="1" dirty="0"/>
              <a:t>único</a:t>
            </a:r>
          </a:p>
          <a:p>
            <a:pPr algn="r"/>
            <a:r>
              <a:rPr lang="pt-BR" sz="2300" dirty="0"/>
              <a:t>Instituição de regimes jurídicos </a:t>
            </a:r>
            <a:r>
              <a:rPr lang="pt-BR" sz="2300" b="1" dirty="0"/>
              <a:t>múltiplos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13B16714-4BF6-F5DA-5DB4-F1147FB371E3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64AAE141-ABFD-C93B-3E60-536C114DD0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A3D1632A-3037-E4E0-866B-5D7583B0323B}"/>
              </a:ext>
            </a:extLst>
          </p:cNvPr>
          <p:cNvCxnSpPr>
            <a:cxnSpLocks/>
          </p:cNvCxnSpPr>
          <p:nvPr/>
        </p:nvCxnSpPr>
        <p:spPr>
          <a:xfrm>
            <a:off x="6096000" y="1475309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86D0B32D-82FC-1D0F-4D3B-4633EDAD87A1}"/>
              </a:ext>
            </a:extLst>
          </p:cNvPr>
          <p:cNvCxnSpPr>
            <a:cxnSpLocks/>
          </p:cNvCxnSpPr>
          <p:nvPr/>
        </p:nvCxnSpPr>
        <p:spPr>
          <a:xfrm>
            <a:off x="2635932" y="2174803"/>
            <a:ext cx="0" cy="154363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2BDE0ACA-2F02-1894-1308-FF769DF7C2E3}"/>
              </a:ext>
            </a:extLst>
          </p:cNvPr>
          <p:cNvSpPr txBox="1"/>
          <p:nvPr/>
        </p:nvSpPr>
        <p:spPr>
          <a:xfrm>
            <a:off x="2911709" y="4591299"/>
            <a:ext cx="868842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dirty="0"/>
              <a:t>Redação </a:t>
            </a:r>
            <a:r>
              <a:rPr lang="pt-BR" b="1" dirty="0"/>
              <a:t>determinada pela EC 19/1998 </a:t>
            </a:r>
            <a:r>
              <a:rPr lang="pt-BR" dirty="0"/>
              <a:t>ao art. 39, caput, da CF:</a:t>
            </a:r>
          </a:p>
          <a:p>
            <a:pPr algn="r"/>
            <a:endParaRPr lang="pt-BR" dirty="0"/>
          </a:p>
          <a:p>
            <a:pPr algn="r"/>
            <a:r>
              <a:rPr lang="pt-BR" i="1" dirty="0"/>
              <a:t>“Art. 39. A União, os Estados, o Distrito Federal e os Municípios instituirão conselho de política de administração e remuneração de pessoal, integrado por servidores designados pelos respectivos Poderes.”</a:t>
            </a:r>
          </a:p>
        </p:txBody>
      </p: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28B257E5-8168-1A18-5430-3671C6AD4378}"/>
              </a:ext>
            </a:extLst>
          </p:cNvPr>
          <p:cNvCxnSpPr>
            <a:cxnSpLocks/>
          </p:cNvCxnSpPr>
          <p:nvPr/>
        </p:nvCxnSpPr>
        <p:spPr>
          <a:xfrm>
            <a:off x="11739613" y="4388264"/>
            <a:ext cx="0" cy="1680363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774CFE50-573F-CB55-E5AB-B646DB60A937}"/>
              </a:ext>
            </a:extLst>
          </p:cNvPr>
          <p:cNvSpPr txBox="1"/>
          <p:nvPr/>
        </p:nvSpPr>
        <p:spPr>
          <a:xfrm>
            <a:off x="2706548" y="2241112"/>
            <a:ext cx="889358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Redação </a:t>
            </a:r>
            <a:r>
              <a:rPr lang="pt-BR" b="1" dirty="0"/>
              <a:t>original</a:t>
            </a:r>
            <a:r>
              <a:rPr lang="pt-BR" dirty="0"/>
              <a:t> do art. 39, caput, da CF:</a:t>
            </a:r>
          </a:p>
          <a:p>
            <a:endParaRPr lang="pt-BR" dirty="0"/>
          </a:p>
          <a:p>
            <a:r>
              <a:rPr lang="pt-BR" i="1" dirty="0"/>
              <a:t>“Art. 39. A União, os Estados, o Distrito Federal e os Municípios instituirão, no âmbito de sua competência, </a:t>
            </a:r>
            <a:r>
              <a:rPr lang="pt-BR" b="1" i="1" dirty="0"/>
              <a:t>regime jurídico único </a:t>
            </a:r>
            <a:r>
              <a:rPr lang="pt-BR" i="1" dirty="0"/>
              <a:t>e planos de carreira para os servidores da administração pública direta, das autarquias e das fundações públicas.”</a:t>
            </a:r>
          </a:p>
        </p:txBody>
      </p:sp>
    </p:spTree>
    <p:extLst>
      <p:ext uri="{BB962C8B-B14F-4D97-AF65-F5344CB8AC3E}">
        <p14:creationId xmlns:p14="http://schemas.microsoft.com/office/powerpoint/2010/main" val="13914598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F679FC8-7350-FA39-EF11-70EDCDD918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40C624C0-ABC9-2C77-2336-BC23E3699123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3F2F1D69-DCD6-1F67-C4D0-A013070FC641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9FF5502C-AB35-B747-F371-370D75EC33DF}"/>
              </a:ext>
            </a:extLst>
          </p:cNvPr>
          <p:cNvSpPr txBox="1"/>
          <p:nvPr/>
        </p:nvSpPr>
        <p:spPr>
          <a:xfrm>
            <a:off x="901445" y="651520"/>
            <a:ext cx="108059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dirty="0"/>
              <a:t>Abolição do regime jurídico </a:t>
            </a:r>
            <a:r>
              <a:rPr lang="pt-BR" sz="2300" b="1" dirty="0"/>
              <a:t>único</a:t>
            </a:r>
          </a:p>
          <a:p>
            <a:pPr algn="r"/>
            <a:r>
              <a:rPr lang="pt-BR" sz="2300" dirty="0"/>
              <a:t>Instituição de regimes jurídicos </a:t>
            </a:r>
            <a:r>
              <a:rPr lang="pt-BR" sz="2300" b="1" dirty="0"/>
              <a:t>múltiplos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49ABE6CC-3C13-2B3A-9471-785C7CF221AB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9A8084FD-7121-D6B8-A529-3E0AC2D6A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603DA3D6-6B11-2263-AD9B-E5B212CF8DE8}"/>
              </a:ext>
            </a:extLst>
          </p:cNvPr>
          <p:cNvCxnSpPr>
            <a:cxnSpLocks/>
          </p:cNvCxnSpPr>
          <p:nvPr/>
        </p:nvCxnSpPr>
        <p:spPr>
          <a:xfrm>
            <a:off x="6096000" y="1475309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7AFFC4CD-00B8-1CEC-4D2A-615DA98AF225}"/>
              </a:ext>
            </a:extLst>
          </p:cNvPr>
          <p:cNvCxnSpPr>
            <a:cxnSpLocks/>
          </p:cNvCxnSpPr>
          <p:nvPr/>
        </p:nvCxnSpPr>
        <p:spPr>
          <a:xfrm>
            <a:off x="2635932" y="2174803"/>
            <a:ext cx="0" cy="989639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E4C918E2-4EB0-A97D-0489-55E675D10E3F}"/>
              </a:ext>
            </a:extLst>
          </p:cNvPr>
          <p:cNvSpPr txBox="1"/>
          <p:nvPr/>
        </p:nvSpPr>
        <p:spPr>
          <a:xfrm>
            <a:off x="2911709" y="4489781"/>
            <a:ext cx="868842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dirty="0"/>
              <a:t>Previsão de que a </a:t>
            </a:r>
            <a:r>
              <a:rPr lang="pt-BR" b="1" dirty="0"/>
              <a:t>rescisão unilateral dos contratos celetistas </a:t>
            </a:r>
            <a:r>
              <a:rPr lang="pt-BR" dirty="0"/>
              <a:t>só ocorrerá: por falta grave (prevista na CLT), acúmulo ilegal, contenção das despesas com pessoal e insuficiência de desempenho (art. 3º da Lei Federal 9.962/2000).</a:t>
            </a:r>
            <a:endParaRPr lang="pt-BR" i="1" dirty="0"/>
          </a:p>
        </p:txBody>
      </p: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1D19406A-EED5-12BB-3918-343D811B108C}"/>
              </a:ext>
            </a:extLst>
          </p:cNvPr>
          <p:cNvCxnSpPr>
            <a:cxnSpLocks/>
          </p:cNvCxnSpPr>
          <p:nvPr/>
        </p:nvCxnSpPr>
        <p:spPr>
          <a:xfrm>
            <a:off x="11707403" y="4388264"/>
            <a:ext cx="0" cy="1126365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AB20D1AC-8E28-8EEC-72C0-0BD1281E1135}"/>
              </a:ext>
            </a:extLst>
          </p:cNvPr>
          <p:cNvSpPr txBox="1"/>
          <p:nvPr/>
        </p:nvSpPr>
        <p:spPr>
          <a:xfrm>
            <a:off x="2706548" y="2241112"/>
            <a:ext cx="889358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É publicada a </a:t>
            </a:r>
            <a:r>
              <a:rPr lang="pt-BR" b="1" dirty="0"/>
              <a:t>Lei Federal 9.962/2000</a:t>
            </a:r>
            <a:r>
              <a:rPr lang="pt-BR" dirty="0"/>
              <a:t>, que “Disciplina o regime de emprego público do pessoal </a:t>
            </a:r>
            <a:r>
              <a:rPr lang="pt-BR" b="1" dirty="0"/>
              <a:t>da Administração federal </a:t>
            </a:r>
            <a:r>
              <a:rPr lang="pt-BR" dirty="0"/>
              <a:t>direta, autárquica e fundacional, e dá outras providências”.</a:t>
            </a:r>
            <a:endParaRPr lang="pt-BR" i="1" dirty="0"/>
          </a:p>
        </p:txBody>
      </p:sp>
    </p:spTree>
    <p:extLst>
      <p:ext uri="{BB962C8B-B14F-4D97-AF65-F5344CB8AC3E}">
        <p14:creationId xmlns:p14="http://schemas.microsoft.com/office/powerpoint/2010/main" val="40913714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488BA20-C7D4-BF95-DADE-890602D6B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D7071E59-28EF-AD36-7291-DCEAC44822DB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27406A19-88C7-9036-3E67-D93A69491621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CE890B8A-A3DB-8FA2-0884-78C25997BA93}"/>
              </a:ext>
            </a:extLst>
          </p:cNvPr>
          <p:cNvSpPr txBox="1"/>
          <p:nvPr/>
        </p:nvSpPr>
        <p:spPr>
          <a:xfrm>
            <a:off x="901445" y="321147"/>
            <a:ext cx="1080595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dirty="0"/>
              <a:t>Abolição do regime jurídico </a:t>
            </a:r>
            <a:r>
              <a:rPr lang="pt-BR" sz="2300" b="1" dirty="0"/>
              <a:t>único</a:t>
            </a:r>
          </a:p>
          <a:p>
            <a:pPr algn="r"/>
            <a:r>
              <a:rPr lang="pt-BR" sz="2300" dirty="0"/>
              <a:t>Instituição de regimes jurídicos </a:t>
            </a:r>
            <a:r>
              <a:rPr lang="pt-BR" sz="2300" b="1" dirty="0"/>
              <a:t>múltiplos</a:t>
            </a:r>
          </a:p>
          <a:p>
            <a:pPr algn="r"/>
            <a:r>
              <a:rPr lang="pt-BR" sz="2300" b="1" dirty="0"/>
              <a:t>ADI 2.135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8F582C00-57F7-8D0B-3122-DBAF4F36940D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79F7AB55-51A6-01BA-5A10-915A88F2E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B08183C7-B553-B091-202E-9F3BBEA51389}"/>
              </a:ext>
            </a:extLst>
          </p:cNvPr>
          <p:cNvCxnSpPr>
            <a:cxnSpLocks/>
          </p:cNvCxnSpPr>
          <p:nvPr/>
        </p:nvCxnSpPr>
        <p:spPr>
          <a:xfrm>
            <a:off x="6096000" y="1475309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71739AD5-C89C-896B-68F4-A5B254DF2B00}"/>
              </a:ext>
            </a:extLst>
          </p:cNvPr>
          <p:cNvCxnSpPr>
            <a:cxnSpLocks/>
          </p:cNvCxnSpPr>
          <p:nvPr/>
        </p:nvCxnSpPr>
        <p:spPr>
          <a:xfrm>
            <a:off x="2635932" y="2174803"/>
            <a:ext cx="0" cy="989639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7AEA8760-B857-C976-95E3-00FC1FC703AE}"/>
              </a:ext>
            </a:extLst>
          </p:cNvPr>
          <p:cNvSpPr txBox="1"/>
          <p:nvPr/>
        </p:nvSpPr>
        <p:spPr>
          <a:xfrm>
            <a:off x="2911709" y="4432660"/>
            <a:ext cx="868842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dirty="0"/>
              <a:t>Essa discussão culminou no ajuizamento, no STF, da </a:t>
            </a:r>
            <a:r>
              <a:rPr lang="pt-BR" b="1" dirty="0"/>
              <a:t>ADI 2.135, em janeiro de 2000, </a:t>
            </a:r>
            <a:r>
              <a:rPr lang="pt-BR" dirty="0"/>
              <a:t>questionando, principalmente, a alteração do art. 39, </a:t>
            </a:r>
            <a:r>
              <a:rPr lang="pt-BR" i="1" dirty="0"/>
              <a:t>caput</a:t>
            </a:r>
            <a:r>
              <a:rPr lang="pt-BR" dirty="0"/>
              <a:t>, da CF, que excluiu a exigência de regime jurídico único para os servidores </a:t>
            </a:r>
          </a:p>
          <a:p>
            <a:pPr algn="r"/>
            <a:r>
              <a:rPr lang="pt-BR" dirty="0"/>
              <a:t>Públicos, em todas as esferas de governo.</a:t>
            </a:r>
            <a:endParaRPr lang="pt-BR" i="1" dirty="0"/>
          </a:p>
        </p:txBody>
      </p: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A7147BD1-901D-382B-E120-E445943215BC}"/>
              </a:ext>
            </a:extLst>
          </p:cNvPr>
          <p:cNvCxnSpPr>
            <a:cxnSpLocks/>
          </p:cNvCxnSpPr>
          <p:nvPr/>
        </p:nvCxnSpPr>
        <p:spPr>
          <a:xfrm>
            <a:off x="11707403" y="4388264"/>
            <a:ext cx="0" cy="1244725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5CB6D9FD-4BD4-DE74-2C70-04E8801AC6DC}"/>
              </a:ext>
            </a:extLst>
          </p:cNvPr>
          <p:cNvSpPr txBox="1"/>
          <p:nvPr/>
        </p:nvSpPr>
        <p:spPr>
          <a:xfrm>
            <a:off x="2706548" y="2204159"/>
            <a:ext cx="889358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A </a:t>
            </a:r>
            <a:r>
              <a:rPr lang="pt-BR" b="1" dirty="0"/>
              <a:t>EC 19/1998 </a:t>
            </a:r>
            <a:r>
              <a:rPr lang="pt-BR" dirty="0"/>
              <a:t>teve sua discussão marcada por </a:t>
            </a:r>
            <a:r>
              <a:rPr lang="pt-BR" b="1" dirty="0"/>
              <a:t>controvérsias</a:t>
            </a:r>
            <a:r>
              <a:rPr lang="pt-BR" dirty="0"/>
              <a:t>, com vários setores argumentando que culminaria em comprometimento de direitos adquiridos e precarização das relações de trabalho no serviço público.</a:t>
            </a:r>
            <a:endParaRPr lang="pt-BR" i="1" dirty="0"/>
          </a:p>
        </p:txBody>
      </p:sp>
    </p:spTree>
    <p:extLst>
      <p:ext uri="{BB962C8B-B14F-4D97-AF65-F5344CB8AC3E}">
        <p14:creationId xmlns:p14="http://schemas.microsoft.com/office/powerpoint/2010/main" val="2204553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CD70731-8ECE-344E-E444-E849D4EA5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4B0143E9-5BAC-6D72-042F-89865234CDAF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AEC56DD3-0CC3-279A-0F24-341BCE9341B0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51AD5FD0-2474-C9BB-5F84-DD6163655BB3}"/>
              </a:ext>
            </a:extLst>
          </p:cNvPr>
          <p:cNvSpPr txBox="1"/>
          <p:nvPr/>
        </p:nvSpPr>
        <p:spPr>
          <a:xfrm>
            <a:off x="901445" y="321147"/>
            <a:ext cx="1080595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dirty="0"/>
              <a:t>Abolição do regime jurídico </a:t>
            </a:r>
            <a:r>
              <a:rPr lang="pt-BR" sz="2300" b="1" dirty="0"/>
              <a:t>único</a:t>
            </a:r>
          </a:p>
          <a:p>
            <a:pPr algn="r"/>
            <a:r>
              <a:rPr lang="pt-BR" sz="2300" dirty="0"/>
              <a:t>Instituição de regimes jurídicos </a:t>
            </a:r>
            <a:r>
              <a:rPr lang="pt-BR" sz="2300" b="1" dirty="0"/>
              <a:t>múltiplos</a:t>
            </a:r>
          </a:p>
          <a:p>
            <a:pPr algn="r"/>
            <a:r>
              <a:rPr lang="pt-BR" sz="2300" b="1" dirty="0"/>
              <a:t>ADI 2.135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BE60DD61-41DB-62DA-09F9-EE3E5BEEDB8F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35BE9109-04D0-3845-E36E-14F73FDB3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420763CD-9BE3-B6D9-B299-D484A0E12BAE}"/>
              </a:ext>
            </a:extLst>
          </p:cNvPr>
          <p:cNvCxnSpPr>
            <a:cxnSpLocks/>
          </p:cNvCxnSpPr>
          <p:nvPr/>
        </p:nvCxnSpPr>
        <p:spPr>
          <a:xfrm>
            <a:off x="6096000" y="1475309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F71A34FE-9AE9-97F2-BBCD-CA668D6C58E9}"/>
              </a:ext>
            </a:extLst>
          </p:cNvPr>
          <p:cNvCxnSpPr>
            <a:cxnSpLocks/>
          </p:cNvCxnSpPr>
          <p:nvPr/>
        </p:nvCxnSpPr>
        <p:spPr>
          <a:xfrm>
            <a:off x="2679475" y="2894626"/>
            <a:ext cx="0" cy="233768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69F38ADF-115D-D552-C038-D9FB76789055}"/>
              </a:ext>
            </a:extLst>
          </p:cNvPr>
          <p:cNvSpPr txBox="1"/>
          <p:nvPr/>
        </p:nvSpPr>
        <p:spPr>
          <a:xfrm>
            <a:off x="2813814" y="2894626"/>
            <a:ext cx="889358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O </a:t>
            </a:r>
            <a:r>
              <a:rPr lang="pt-BR" b="1" dirty="0"/>
              <a:t>argumento substancial da ADI 2.135 </a:t>
            </a:r>
            <a:r>
              <a:rPr lang="pt-BR" dirty="0"/>
              <a:t>foi o de que a votação não observou o art. 60, § 2º, da CF:</a:t>
            </a:r>
          </a:p>
          <a:p>
            <a:endParaRPr lang="pt-BR" i="1" dirty="0"/>
          </a:p>
          <a:p>
            <a:r>
              <a:rPr lang="pt-BR" i="1" dirty="0"/>
              <a:t>“Art. 60. A Constituição poderá ser emendada mediante proposta:</a:t>
            </a:r>
          </a:p>
          <a:p>
            <a:endParaRPr lang="pt-BR" b="0" i="1" dirty="0">
              <a:solidFill>
                <a:srgbClr val="000000"/>
              </a:solidFill>
              <a:effectLst/>
            </a:endParaRPr>
          </a:p>
          <a:p>
            <a:r>
              <a:rPr lang="pt-BR" b="0" i="1" dirty="0">
                <a:solidFill>
                  <a:srgbClr val="000000"/>
                </a:solidFill>
                <a:effectLst/>
              </a:rPr>
              <a:t>§ 2º A proposta será discutida e votada </a:t>
            </a:r>
            <a:r>
              <a:rPr lang="pt-BR" b="1" i="1" dirty="0">
                <a:solidFill>
                  <a:srgbClr val="000000"/>
                </a:solidFill>
                <a:effectLst/>
              </a:rPr>
              <a:t>em cada Casa </a:t>
            </a:r>
            <a:r>
              <a:rPr lang="pt-BR" b="0" i="1" dirty="0">
                <a:solidFill>
                  <a:srgbClr val="000000"/>
                </a:solidFill>
                <a:effectLst/>
              </a:rPr>
              <a:t>do Congresso Nacional, </a:t>
            </a:r>
            <a:r>
              <a:rPr lang="pt-BR" b="1" i="1" dirty="0">
                <a:solidFill>
                  <a:srgbClr val="000000"/>
                </a:solidFill>
                <a:effectLst/>
              </a:rPr>
              <a:t>em dois turnos</a:t>
            </a:r>
            <a:r>
              <a:rPr lang="pt-BR" b="0" i="1" dirty="0">
                <a:solidFill>
                  <a:srgbClr val="000000"/>
                </a:solidFill>
                <a:effectLst/>
              </a:rPr>
              <a:t>, considerando-se aprovada se obtiver, em ambos, </a:t>
            </a:r>
            <a:r>
              <a:rPr lang="pt-BR" b="1" i="1" dirty="0">
                <a:solidFill>
                  <a:srgbClr val="000000"/>
                </a:solidFill>
                <a:effectLst/>
              </a:rPr>
              <a:t>três quintos dos votos dos respectivos membros.</a:t>
            </a:r>
            <a:r>
              <a:rPr lang="pt-BR" b="0" i="1" dirty="0">
                <a:solidFill>
                  <a:srgbClr val="000000"/>
                </a:solidFill>
                <a:effectLst/>
              </a:rPr>
              <a:t>”</a:t>
            </a:r>
            <a:endParaRPr lang="pt-BR" i="1" dirty="0"/>
          </a:p>
        </p:txBody>
      </p:sp>
    </p:spTree>
    <p:extLst>
      <p:ext uri="{BB962C8B-B14F-4D97-AF65-F5344CB8AC3E}">
        <p14:creationId xmlns:p14="http://schemas.microsoft.com/office/powerpoint/2010/main" val="42337608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F7B17B-AB4D-3257-FCEA-4F3308BB1B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5FA3429C-0B66-8B30-829B-BB26CE266E7F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289B0652-5D30-EBFB-F807-B2A3A7F2ED48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41357406-7CF4-2A7D-F090-9343D7417ADB}"/>
              </a:ext>
            </a:extLst>
          </p:cNvPr>
          <p:cNvSpPr txBox="1"/>
          <p:nvPr/>
        </p:nvSpPr>
        <p:spPr>
          <a:xfrm>
            <a:off x="901445" y="321147"/>
            <a:ext cx="1080595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dirty="0"/>
              <a:t>Abolição do regime jurídico </a:t>
            </a:r>
            <a:r>
              <a:rPr lang="pt-BR" sz="2300" b="1" dirty="0"/>
              <a:t>único</a:t>
            </a:r>
          </a:p>
          <a:p>
            <a:pPr algn="r"/>
            <a:r>
              <a:rPr lang="pt-BR" sz="2300" dirty="0"/>
              <a:t>Instituição de regimes jurídicos </a:t>
            </a:r>
            <a:r>
              <a:rPr lang="pt-BR" sz="2300" b="1" dirty="0"/>
              <a:t>múltiplos</a:t>
            </a:r>
          </a:p>
          <a:p>
            <a:pPr algn="r"/>
            <a:r>
              <a:rPr lang="pt-BR" sz="2300" b="1" dirty="0"/>
              <a:t>ADI 2.135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48B80765-74FE-1C59-6F77-E8C879651F08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15168B29-D843-8883-A44C-569DCB292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66D21813-EFD9-4786-A6A3-9385B8B4AC94}"/>
              </a:ext>
            </a:extLst>
          </p:cNvPr>
          <p:cNvCxnSpPr>
            <a:cxnSpLocks/>
          </p:cNvCxnSpPr>
          <p:nvPr/>
        </p:nvCxnSpPr>
        <p:spPr>
          <a:xfrm>
            <a:off x="6096000" y="1475309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BAD24D42-DE7B-00D0-7232-A41D026AB3BC}"/>
              </a:ext>
            </a:extLst>
          </p:cNvPr>
          <p:cNvCxnSpPr>
            <a:cxnSpLocks/>
          </p:cNvCxnSpPr>
          <p:nvPr/>
        </p:nvCxnSpPr>
        <p:spPr>
          <a:xfrm>
            <a:off x="11707403" y="3035138"/>
            <a:ext cx="0" cy="2060681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5CE9C73D-6906-042F-564D-E9C742CEECC9}"/>
              </a:ext>
            </a:extLst>
          </p:cNvPr>
          <p:cNvSpPr txBox="1"/>
          <p:nvPr/>
        </p:nvSpPr>
        <p:spPr>
          <a:xfrm>
            <a:off x="2706548" y="3064494"/>
            <a:ext cx="889358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dirty="0"/>
              <a:t>Em </a:t>
            </a:r>
            <a:r>
              <a:rPr lang="pt-BR" b="1" dirty="0"/>
              <a:t>2 de agosto de 2007 </a:t>
            </a:r>
            <a:r>
              <a:rPr lang="pt-BR" dirty="0"/>
              <a:t>foi </a:t>
            </a:r>
            <a:r>
              <a:rPr lang="pt-BR" b="1" dirty="0"/>
              <a:t>concedida</a:t>
            </a:r>
            <a:r>
              <a:rPr lang="pt-BR" dirty="0"/>
              <a:t> (em parte) </a:t>
            </a:r>
            <a:r>
              <a:rPr lang="pt-BR" b="1" dirty="0"/>
              <a:t>LIMINAR </a:t>
            </a:r>
            <a:r>
              <a:rPr lang="pt-BR" dirty="0"/>
              <a:t>para:</a:t>
            </a:r>
          </a:p>
          <a:p>
            <a:endParaRPr lang="pt-BR" dirty="0"/>
          </a:p>
          <a:p>
            <a:pPr algn="r"/>
            <a:r>
              <a:rPr lang="pt-BR" i="1" dirty="0"/>
              <a:t>“[…] </a:t>
            </a:r>
            <a:r>
              <a:rPr lang="pt-BR" b="1" i="1" dirty="0"/>
              <a:t>suspender a eficácia do artigo 39, caput, da Constituição Federal, com a redação da Emenda Constitucional nº 19</a:t>
            </a:r>
            <a:r>
              <a:rPr lang="pt-BR" i="1" dirty="0"/>
              <a:t>, de 04 de junho de 1998, tudo nos termos do voto do relator originário, Ministro Néri da Silveira, esclarecido, nesta assentada, que a decisão - como é próprio das medidas cautelares - </a:t>
            </a:r>
            <a:r>
              <a:rPr lang="pt-BR" b="1" i="1" dirty="0"/>
              <a:t>terá efeitos </a:t>
            </a:r>
            <a:r>
              <a:rPr lang="pt-BR" b="1" i="1" dirty="0" err="1"/>
              <a:t>ex</a:t>
            </a:r>
            <a:r>
              <a:rPr lang="pt-BR" b="1" i="1" dirty="0"/>
              <a:t> nunc</a:t>
            </a:r>
            <a:r>
              <a:rPr lang="pt-BR" i="1" dirty="0"/>
              <a:t>, </a:t>
            </a:r>
            <a:r>
              <a:rPr lang="pt-BR" b="1" i="1" dirty="0"/>
              <a:t>subsistindo a legislação editada nos termos da emenda declarada suspensa</a:t>
            </a:r>
            <a:r>
              <a:rPr lang="pt-BR" i="1" dirty="0"/>
              <a:t>. […]”</a:t>
            </a:r>
          </a:p>
        </p:txBody>
      </p:sp>
    </p:spTree>
    <p:extLst>
      <p:ext uri="{BB962C8B-B14F-4D97-AF65-F5344CB8AC3E}">
        <p14:creationId xmlns:p14="http://schemas.microsoft.com/office/powerpoint/2010/main" val="39595669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6F028F1-C6A8-8CCA-3674-46490D72A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8304CBE0-B965-A345-84A8-B599C501D6D6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6206BC84-572B-11BD-9250-F29885766722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67ADEB0B-8FC7-BEDF-0B42-0A1E3AB14DD4}"/>
              </a:ext>
            </a:extLst>
          </p:cNvPr>
          <p:cNvSpPr txBox="1"/>
          <p:nvPr/>
        </p:nvSpPr>
        <p:spPr>
          <a:xfrm>
            <a:off x="901445" y="321147"/>
            <a:ext cx="1080595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dirty="0"/>
              <a:t>Abolição do regime jurídico </a:t>
            </a:r>
            <a:r>
              <a:rPr lang="pt-BR" sz="2300" b="1" dirty="0"/>
              <a:t>único</a:t>
            </a:r>
          </a:p>
          <a:p>
            <a:pPr algn="r"/>
            <a:r>
              <a:rPr lang="pt-BR" sz="2300" dirty="0"/>
              <a:t>Instituição de regimes jurídicos </a:t>
            </a:r>
            <a:r>
              <a:rPr lang="pt-BR" sz="2300" b="1" dirty="0"/>
              <a:t>múltiplos</a:t>
            </a:r>
          </a:p>
          <a:p>
            <a:pPr algn="r"/>
            <a:r>
              <a:rPr lang="pt-BR" sz="2300" b="1" dirty="0"/>
              <a:t>ADI 2.135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F60C10EA-1A6F-C138-0E12-2F859CB20B52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8E262BD4-38E8-7338-B56B-AAA508DC89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768D10D5-0FC2-514E-46A6-238F902FF807}"/>
              </a:ext>
            </a:extLst>
          </p:cNvPr>
          <p:cNvCxnSpPr>
            <a:cxnSpLocks/>
          </p:cNvCxnSpPr>
          <p:nvPr/>
        </p:nvCxnSpPr>
        <p:spPr>
          <a:xfrm>
            <a:off x="6096000" y="1475309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2EE7997E-E325-AF5D-59FB-D62F6B219EB2}"/>
              </a:ext>
            </a:extLst>
          </p:cNvPr>
          <p:cNvCxnSpPr>
            <a:cxnSpLocks/>
          </p:cNvCxnSpPr>
          <p:nvPr/>
        </p:nvCxnSpPr>
        <p:spPr>
          <a:xfrm>
            <a:off x="2679475" y="2243370"/>
            <a:ext cx="0" cy="341632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1D17DF97-32C9-0F03-A929-DF27E320DCD1}"/>
              </a:ext>
            </a:extLst>
          </p:cNvPr>
          <p:cNvSpPr txBox="1"/>
          <p:nvPr/>
        </p:nvSpPr>
        <p:spPr>
          <a:xfrm>
            <a:off x="2813814" y="2243370"/>
            <a:ext cx="889358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Em </a:t>
            </a:r>
            <a:r>
              <a:rPr lang="pt-BR" b="1" dirty="0"/>
              <a:t>6 de novembro de 2024 </a:t>
            </a:r>
            <a:r>
              <a:rPr lang="pt-BR" dirty="0"/>
              <a:t>foi </a:t>
            </a:r>
            <a:r>
              <a:rPr lang="pt-BR" b="1" dirty="0"/>
              <a:t>julgada improcedente a ADI 2.135</a:t>
            </a:r>
            <a:r>
              <a:rPr lang="pt-BR" dirty="0"/>
              <a:t>, nos seguintes termos:</a:t>
            </a:r>
          </a:p>
          <a:p>
            <a:endParaRPr lang="pt-BR" dirty="0"/>
          </a:p>
          <a:p>
            <a:r>
              <a:rPr lang="pt-BR" dirty="0"/>
              <a:t>“O Tribunal, </a:t>
            </a:r>
            <a:r>
              <a:rPr lang="pt-BR" b="1" dirty="0"/>
              <a:t>por maioria</a:t>
            </a:r>
            <a:r>
              <a:rPr lang="pt-BR" dirty="0"/>
              <a:t>, </a:t>
            </a:r>
            <a:r>
              <a:rPr lang="pt-BR" b="1" dirty="0"/>
              <a:t>julgou improcedente o pedido formulado na ação direta </a:t>
            </a:r>
            <a:r>
              <a:rPr lang="pt-BR" dirty="0"/>
              <a:t>e, tendo em vista </a:t>
            </a:r>
            <a:r>
              <a:rPr lang="pt-BR" b="1" dirty="0"/>
              <a:t>o largo lapso temporal desde o deferimento da medida cautelar </a:t>
            </a:r>
            <a:r>
              <a:rPr lang="pt-BR" dirty="0"/>
              <a:t>nestes autos, atribuiu </a:t>
            </a:r>
            <a:r>
              <a:rPr lang="pt-BR" b="1" dirty="0"/>
              <a:t>eficácia </a:t>
            </a:r>
            <a:r>
              <a:rPr lang="pt-BR" b="1" dirty="0" err="1"/>
              <a:t>ex</a:t>
            </a:r>
            <a:r>
              <a:rPr lang="pt-BR" b="1" dirty="0"/>
              <a:t> nunc à presente decisão</a:t>
            </a:r>
            <a:r>
              <a:rPr lang="pt-BR" dirty="0"/>
              <a:t>, esclarecendo, ainda, </a:t>
            </a:r>
            <a:r>
              <a:rPr lang="pt-BR" b="1" dirty="0"/>
              <a:t>ser vedada a transmudação de regime dos atuais servidores, como medida de evitar tumultos administrativos e previdenciários</a:t>
            </a:r>
            <a:r>
              <a:rPr lang="pt-BR" dirty="0"/>
              <a:t>.</a:t>
            </a:r>
          </a:p>
          <a:p>
            <a:endParaRPr lang="pt-BR" dirty="0"/>
          </a:p>
          <a:p>
            <a:r>
              <a:rPr lang="pt-BR" dirty="0"/>
              <a:t>Tudo nos termos do voto do Ministro Gilmar Mendes (Redator para o acórdão), vencidos os Ministros </a:t>
            </a:r>
            <a:r>
              <a:rPr lang="pt-BR" dirty="0" err="1"/>
              <a:t>Cármen</a:t>
            </a:r>
            <a:r>
              <a:rPr lang="pt-BR" dirty="0"/>
              <a:t> Lúcia (Relatora), Edson Fachin e Luiz Fux. Presidência do Ministro Luís Roberto Barroso.”</a:t>
            </a:r>
          </a:p>
        </p:txBody>
      </p:sp>
    </p:spTree>
    <p:extLst>
      <p:ext uri="{BB962C8B-B14F-4D97-AF65-F5344CB8AC3E}">
        <p14:creationId xmlns:p14="http://schemas.microsoft.com/office/powerpoint/2010/main" val="1319141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2800482-1CB2-67A6-6C3A-622733AD6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7967AC4A-1228-3895-E492-EB22AD21EE15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E1E730DE-CA44-0409-20ED-A46D2F65B3B6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EDEBD3FA-ECCE-7630-6A78-F3BD953CCDDA}"/>
              </a:ext>
            </a:extLst>
          </p:cNvPr>
          <p:cNvSpPr txBox="1"/>
          <p:nvPr/>
        </p:nvSpPr>
        <p:spPr>
          <a:xfrm>
            <a:off x="901445" y="651520"/>
            <a:ext cx="108059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dirty="0"/>
              <a:t>A Reforma Administrativa</a:t>
            </a:r>
          </a:p>
          <a:p>
            <a:pPr algn="r"/>
            <a:r>
              <a:rPr lang="pt-BR" sz="2300" dirty="0"/>
              <a:t>do Estado Brasileiro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F547E807-CD11-A543-536A-FB4C2EB29E12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D4D50AD3-1FCD-2BF4-9702-B73F2DCDF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DB032761-46C3-E4DE-3014-F948DC667C16}"/>
              </a:ext>
            </a:extLst>
          </p:cNvPr>
          <p:cNvCxnSpPr>
            <a:cxnSpLocks/>
          </p:cNvCxnSpPr>
          <p:nvPr/>
        </p:nvCxnSpPr>
        <p:spPr>
          <a:xfrm>
            <a:off x="6096000" y="1475309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CaixaDeTexto 8">
            <a:extLst>
              <a:ext uri="{FF2B5EF4-FFF2-40B4-BE49-F238E27FC236}">
                <a16:creationId xmlns:a16="http://schemas.microsoft.com/office/drawing/2014/main" id="{29CBB47E-5299-8900-5219-701FF8401D33}"/>
              </a:ext>
            </a:extLst>
          </p:cNvPr>
          <p:cNvSpPr txBox="1"/>
          <p:nvPr/>
        </p:nvSpPr>
        <p:spPr>
          <a:xfrm>
            <a:off x="2612571" y="2688623"/>
            <a:ext cx="89875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A ideia de uma Reforma Administrativa do Estado Brasileiro, privilegiando os princípios da </a:t>
            </a:r>
            <a:r>
              <a:rPr lang="pt-BR" b="1" dirty="0"/>
              <a:t>administração pública gerencial</a:t>
            </a:r>
            <a:r>
              <a:rPr lang="pt-BR" dirty="0"/>
              <a:t>, ganhou corpo na década de 1990, durante o primeiro mandato do presidente Fernando Henrique Cardoso (já se via esboço no Decreto-Lei 200, de 1967, que  foi precursor das ideias de descentralização e flexibilidade administrativa).</a:t>
            </a:r>
          </a:p>
        </p:txBody>
      </p: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5001310C-D8CD-134F-5659-ABC08DE67D50}"/>
              </a:ext>
            </a:extLst>
          </p:cNvPr>
          <p:cNvCxnSpPr>
            <a:cxnSpLocks/>
          </p:cNvCxnSpPr>
          <p:nvPr/>
        </p:nvCxnSpPr>
        <p:spPr>
          <a:xfrm>
            <a:off x="2496456" y="2605282"/>
            <a:ext cx="0" cy="1090012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C94638A-1738-995E-0C55-06BB2AFC8290}"/>
              </a:ext>
            </a:extLst>
          </p:cNvPr>
          <p:cNvSpPr txBox="1"/>
          <p:nvPr/>
        </p:nvSpPr>
        <p:spPr>
          <a:xfrm>
            <a:off x="2754882" y="4825266"/>
            <a:ext cx="87029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dirty="0"/>
              <a:t>Em 1995, foi criado o </a:t>
            </a:r>
            <a:r>
              <a:rPr lang="pt-BR" b="1" dirty="0"/>
              <a:t>Ministério da Administração Federal e Reforma do Estado (MARE)</a:t>
            </a:r>
            <a:r>
              <a:rPr lang="pt-BR" dirty="0"/>
              <a:t>, com o propósito de liderar e implementar essa reforma.</a:t>
            </a:r>
          </a:p>
        </p:txBody>
      </p: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841BCDEF-4C90-43F5-0988-336B4A51F766}"/>
              </a:ext>
            </a:extLst>
          </p:cNvPr>
          <p:cNvCxnSpPr>
            <a:cxnSpLocks/>
          </p:cNvCxnSpPr>
          <p:nvPr/>
        </p:nvCxnSpPr>
        <p:spPr>
          <a:xfrm>
            <a:off x="11600137" y="4587476"/>
            <a:ext cx="0" cy="1090012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25211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1ABCAB7-9512-82B5-A674-7CFAD82570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BE34FC1B-28B1-BD85-A0EC-17C35ED5CA7D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3D947BE4-B206-8C92-30A5-BFA332321E56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1525513-54A3-2927-E83E-F024F11FC0AD}"/>
              </a:ext>
            </a:extLst>
          </p:cNvPr>
          <p:cNvSpPr txBox="1"/>
          <p:nvPr/>
        </p:nvSpPr>
        <p:spPr>
          <a:xfrm>
            <a:off x="901445" y="321147"/>
            <a:ext cx="1080595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dirty="0"/>
              <a:t>Abolição do regime jurídico </a:t>
            </a:r>
            <a:r>
              <a:rPr lang="pt-BR" sz="2300" b="1" dirty="0"/>
              <a:t>único</a:t>
            </a:r>
          </a:p>
          <a:p>
            <a:pPr algn="r"/>
            <a:r>
              <a:rPr lang="pt-BR" sz="2300" dirty="0"/>
              <a:t>Instituição de regimes jurídicos </a:t>
            </a:r>
            <a:r>
              <a:rPr lang="pt-BR" sz="2300" b="1" dirty="0"/>
              <a:t>múltiplos</a:t>
            </a:r>
          </a:p>
          <a:p>
            <a:pPr algn="r"/>
            <a:r>
              <a:rPr lang="pt-BR" sz="2300" b="1" dirty="0"/>
              <a:t>ADI 2.135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F0CA7DBA-0682-1F62-6720-4B657AF698EF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0D3BCE39-D473-3160-F30E-1586D15DED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16576912-3B62-6833-0420-D852F18438F2}"/>
              </a:ext>
            </a:extLst>
          </p:cNvPr>
          <p:cNvCxnSpPr>
            <a:cxnSpLocks/>
          </p:cNvCxnSpPr>
          <p:nvPr/>
        </p:nvCxnSpPr>
        <p:spPr>
          <a:xfrm>
            <a:off x="6096000" y="1475309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14F2AAA0-AB44-F8E0-751B-2447872BEE4E}"/>
              </a:ext>
            </a:extLst>
          </p:cNvPr>
          <p:cNvCxnSpPr>
            <a:cxnSpLocks/>
          </p:cNvCxnSpPr>
          <p:nvPr/>
        </p:nvCxnSpPr>
        <p:spPr>
          <a:xfrm>
            <a:off x="2635932" y="2174803"/>
            <a:ext cx="0" cy="989639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4B8C068E-CFF7-DF09-E015-AC43E256D52C}"/>
              </a:ext>
            </a:extLst>
          </p:cNvPr>
          <p:cNvSpPr txBox="1"/>
          <p:nvPr/>
        </p:nvSpPr>
        <p:spPr>
          <a:xfrm>
            <a:off x="2911709" y="4641353"/>
            <a:ext cx="868842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dirty="0"/>
              <a:t>O STF publicou documento intitulado  </a:t>
            </a:r>
            <a:r>
              <a:rPr lang="pt-BR" b="1" dirty="0"/>
              <a:t>“Informação à Sociedade”</a:t>
            </a:r>
            <a:r>
              <a:rPr lang="pt-BR" dirty="0"/>
              <a:t>, esclarecendo sobre a decisão e seus impactos.</a:t>
            </a:r>
          </a:p>
          <a:p>
            <a:pPr algn="r"/>
            <a:endParaRPr lang="pt-BR" i="1" dirty="0"/>
          </a:p>
          <a:p>
            <a:pPr algn="r"/>
            <a:r>
              <a:rPr lang="pt-BR" i="1" dirty="0">
                <a:hlinkClick r:id="rId3"/>
              </a:rPr>
              <a:t>https://www.stf.jus.br/arquivo/cms/noticiaNoticiaStf/anexo/ADI2135RJUInfoa768SociedadevRev11.pdf</a:t>
            </a:r>
            <a:r>
              <a:rPr lang="pt-BR" i="1" dirty="0"/>
              <a:t> </a:t>
            </a:r>
          </a:p>
        </p:txBody>
      </p: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A57E1661-935E-035F-FECC-DE9BBA7BFC69}"/>
              </a:ext>
            </a:extLst>
          </p:cNvPr>
          <p:cNvCxnSpPr>
            <a:cxnSpLocks/>
          </p:cNvCxnSpPr>
          <p:nvPr/>
        </p:nvCxnSpPr>
        <p:spPr>
          <a:xfrm>
            <a:off x="11707403" y="4388264"/>
            <a:ext cx="0" cy="198350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4DD2AD03-A25E-CB97-F436-92C187C94DAF}"/>
              </a:ext>
            </a:extLst>
          </p:cNvPr>
          <p:cNvSpPr txBox="1"/>
          <p:nvPr/>
        </p:nvSpPr>
        <p:spPr>
          <a:xfrm>
            <a:off x="2706548" y="2444805"/>
            <a:ext cx="88935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O </a:t>
            </a:r>
            <a:r>
              <a:rPr lang="pt-BR" b="1" dirty="0"/>
              <a:t>Acórdão</a:t>
            </a:r>
            <a:r>
              <a:rPr lang="pt-BR" dirty="0"/>
              <a:t> do julgamento da ADI 2.135 </a:t>
            </a:r>
            <a:r>
              <a:rPr lang="pt-BR" b="1" dirty="0"/>
              <a:t>ainda não foi publicado</a:t>
            </a:r>
            <a:r>
              <a:rPr lang="pt-BR" dirty="0"/>
              <a:t>.</a:t>
            </a:r>
            <a:endParaRPr lang="pt-BR" i="1" dirty="0"/>
          </a:p>
        </p:txBody>
      </p:sp>
    </p:spTree>
    <p:extLst>
      <p:ext uri="{BB962C8B-B14F-4D97-AF65-F5344CB8AC3E}">
        <p14:creationId xmlns:p14="http://schemas.microsoft.com/office/powerpoint/2010/main" val="6066286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431869-2770-5B65-1463-C3503EA64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D322BAE8-899A-8C5B-8E42-3F6BBC7B6262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140AF890-2263-CB49-D436-8BADA41D3F83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7F114311-AD14-D4D8-E67A-C6056062D7E8}"/>
              </a:ext>
            </a:extLst>
          </p:cNvPr>
          <p:cNvSpPr txBox="1"/>
          <p:nvPr/>
        </p:nvSpPr>
        <p:spPr>
          <a:xfrm>
            <a:off x="901445" y="321147"/>
            <a:ext cx="1080595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dirty="0"/>
              <a:t>Abolição do regime jurídico </a:t>
            </a:r>
            <a:r>
              <a:rPr lang="pt-BR" sz="2300" b="1" dirty="0"/>
              <a:t>único</a:t>
            </a:r>
          </a:p>
          <a:p>
            <a:pPr algn="r"/>
            <a:r>
              <a:rPr lang="pt-BR" sz="2300" dirty="0"/>
              <a:t>Instituição de regimes jurídicos </a:t>
            </a:r>
            <a:r>
              <a:rPr lang="pt-BR" sz="2300" b="1" dirty="0"/>
              <a:t>múltiplos</a:t>
            </a:r>
          </a:p>
          <a:p>
            <a:pPr algn="r"/>
            <a:r>
              <a:rPr lang="pt-BR" sz="2300" b="1" dirty="0"/>
              <a:t>ADI 2.135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234A816D-B28F-E4AA-6955-EA526986D217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823C0929-44AE-0882-B219-1DE3C1F58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C6E3C3A8-FBF3-0A26-10BC-934E2FEB735D}"/>
              </a:ext>
            </a:extLst>
          </p:cNvPr>
          <p:cNvCxnSpPr>
            <a:cxnSpLocks/>
          </p:cNvCxnSpPr>
          <p:nvPr/>
        </p:nvCxnSpPr>
        <p:spPr>
          <a:xfrm>
            <a:off x="6096000" y="1475309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63513204-A883-8B7E-AAFD-980C161026C4}"/>
              </a:ext>
            </a:extLst>
          </p:cNvPr>
          <p:cNvCxnSpPr>
            <a:cxnSpLocks/>
          </p:cNvCxnSpPr>
          <p:nvPr/>
        </p:nvCxnSpPr>
        <p:spPr>
          <a:xfrm>
            <a:off x="2635932" y="2174803"/>
            <a:ext cx="0" cy="989639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AB5A07CE-6DF3-CFAC-83B1-FF39926FA62B}"/>
              </a:ext>
            </a:extLst>
          </p:cNvPr>
          <p:cNvSpPr txBox="1"/>
          <p:nvPr/>
        </p:nvSpPr>
        <p:spPr>
          <a:xfrm>
            <a:off x="2911709" y="4432660"/>
            <a:ext cx="868842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i="1" dirty="0"/>
              <a:t>“A reorganização no texto da PEC foi aprovada por Comissão Especial e pelo Plenário da Câmara dos Deputados, seguindo o procedimento previsto no regimento interno daquela casa legislativa. </a:t>
            </a:r>
            <a:r>
              <a:rPr lang="pt-BR" b="1" i="1" dirty="0"/>
              <a:t>Em respeito à separação dos poderes, o Poder Judiciário não deve interferir nos assuntos internos do Poder Legislativo</a:t>
            </a:r>
            <a:r>
              <a:rPr lang="pt-BR" i="1" dirty="0"/>
              <a:t>.”</a:t>
            </a:r>
          </a:p>
        </p:txBody>
      </p: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5D831215-B5D7-2F89-F965-1AA8F650556F}"/>
              </a:ext>
            </a:extLst>
          </p:cNvPr>
          <p:cNvCxnSpPr>
            <a:cxnSpLocks/>
          </p:cNvCxnSpPr>
          <p:nvPr/>
        </p:nvCxnSpPr>
        <p:spPr>
          <a:xfrm>
            <a:off x="11707403" y="4388264"/>
            <a:ext cx="0" cy="1244725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E49F508E-FDCA-B29E-2DE3-6EF9753BF22B}"/>
              </a:ext>
            </a:extLst>
          </p:cNvPr>
          <p:cNvSpPr txBox="1"/>
          <p:nvPr/>
        </p:nvSpPr>
        <p:spPr>
          <a:xfrm>
            <a:off x="2706548" y="2346456"/>
            <a:ext cx="88935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 documento publicado pelo STF e intitulado </a:t>
            </a:r>
            <a:r>
              <a:rPr lang="pt-BR" b="1" dirty="0"/>
              <a:t>“Informação à Sociedade”</a:t>
            </a:r>
            <a:r>
              <a:rPr lang="pt-BR" dirty="0"/>
              <a:t> </a:t>
            </a:r>
            <a:r>
              <a:rPr lang="pt-BR" b="1" dirty="0"/>
              <a:t>se extrai, com clareza, que</a:t>
            </a:r>
            <a:r>
              <a:rPr lang="pt-BR" dirty="0"/>
              <a:t>:</a:t>
            </a:r>
            <a:endParaRPr lang="pt-BR" i="1" dirty="0"/>
          </a:p>
        </p:txBody>
      </p:sp>
    </p:spTree>
    <p:extLst>
      <p:ext uri="{BB962C8B-B14F-4D97-AF65-F5344CB8AC3E}">
        <p14:creationId xmlns:p14="http://schemas.microsoft.com/office/powerpoint/2010/main" val="16414069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AA76FE6-9865-C36F-2519-C82C311492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6138D6F7-5869-0953-33C1-F77FD9CF77F3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D6E86335-D5D5-CB48-40DB-4DDEBA3E1D0D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628AED4E-21CD-8226-C879-E05D0C4604B1}"/>
              </a:ext>
            </a:extLst>
          </p:cNvPr>
          <p:cNvSpPr txBox="1"/>
          <p:nvPr/>
        </p:nvSpPr>
        <p:spPr>
          <a:xfrm>
            <a:off x="901445" y="321147"/>
            <a:ext cx="1080595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dirty="0"/>
              <a:t>Abolição do regime jurídico </a:t>
            </a:r>
            <a:r>
              <a:rPr lang="pt-BR" sz="2300" b="1" dirty="0"/>
              <a:t>único</a:t>
            </a:r>
          </a:p>
          <a:p>
            <a:pPr algn="r"/>
            <a:r>
              <a:rPr lang="pt-BR" sz="2300" dirty="0"/>
              <a:t>Instituição de regimes jurídicos </a:t>
            </a:r>
            <a:r>
              <a:rPr lang="pt-BR" sz="2300" b="1" dirty="0"/>
              <a:t>múltiplos</a:t>
            </a:r>
          </a:p>
          <a:p>
            <a:pPr algn="r"/>
            <a:r>
              <a:rPr lang="pt-BR" sz="2300" b="1" dirty="0"/>
              <a:t>ADI 2.135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603E0E35-DA8F-96B2-536C-741AB55D285B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F31AB227-1068-1D7D-A8E6-6777131D3A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A8D2EDE2-DC1A-D6BE-CF66-871D2DDBDCFB}"/>
              </a:ext>
            </a:extLst>
          </p:cNvPr>
          <p:cNvCxnSpPr>
            <a:cxnSpLocks/>
          </p:cNvCxnSpPr>
          <p:nvPr/>
        </p:nvCxnSpPr>
        <p:spPr>
          <a:xfrm>
            <a:off x="6096000" y="1475309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747510E6-DD73-9569-5F55-1AC6BD980DC8}"/>
              </a:ext>
            </a:extLst>
          </p:cNvPr>
          <p:cNvCxnSpPr>
            <a:cxnSpLocks/>
          </p:cNvCxnSpPr>
          <p:nvPr/>
        </p:nvCxnSpPr>
        <p:spPr>
          <a:xfrm>
            <a:off x="2635932" y="2174803"/>
            <a:ext cx="0" cy="1477328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DA02ADA0-AC69-3215-580C-116B4B38B7EA}"/>
              </a:ext>
            </a:extLst>
          </p:cNvPr>
          <p:cNvSpPr txBox="1"/>
          <p:nvPr/>
        </p:nvSpPr>
        <p:spPr>
          <a:xfrm>
            <a:off x="2911709" y="4568403"/>
            <a:ext cx="868842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i="1" dirty="0"/>
              <a:t>“Assim, a partir da data do julgamento, </a:t>
            </a:r>
            <a:r>
              <a:rPr lang="pt-BR" b="1" i="1" dirty="0"/>
              <a:t>os entes públicos poderão </a:t>
            </a:r>
          </a:p>
          <a:p>
            <a:pPr algn="r"/>
            <a:r>
              <a:rPr lang="pt-BR" b="1" i="1" dirty="0"/>
              <a:t>editar leis para prever a admissão de servidores pelos dois regimes, estatutário e celetista</a:t>
            </a:r>
            <a:r>
              <a:rPr lang="pt-BR" i="1" dirty="0"/>
              <a:t>.”</a:t>
            </a:r>
          </a:p>
        </p:txBody>
      </p: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59E3FAD6-AD4E-D0A5-B2F8-2AB1FA89B284}"/>
              </a:ext>
            </a:extLst>
          </p:cNvPr>
          <p:cNvCxnSpPr>
            <a:cxnSpLocks/>
          </p:cNvCxnSpPr>
          <p:nvPr/>
        </p:nvCxnSpPr>
        <p:spPr>
          <a:xfrm>
            <a:off x="11707403" y="4388264"/>
            <a:ext cx="0" cy="1244725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E0CD0DF4-27A8-7F8C-5003-FB06B58A8976}"/>
              </a:ext>
            </a:extLst>
          </p:cNvPr>
          <p:cNvSpPr txBox="1"/>
          <p:nvPr/>
        </p:nvSpPr>
        <p:spPr>
          <a:xfrm>
            <a:off x="2706548" y="2174803"/>
            <a:ext cx="889358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“Em 2007, […] o Supremo Tribunal Federal suspendeu os efeitos da nova redação do art. 39, caput, da Constituição até o julgamento final […]. Como a correção desse entendimento pelo STF só foi feita 17 anos depois, </a:t>
            </a:r>
            <a:r>
              <a:rPr lang="pt-BR" b="1" dirty="0"/>
              <a:t>a decisão valerá apenas para o futuro</a:t>
            </a:r>
            <a:r>
              <a:rPr lang="pt-BR" dirty="0"/>
              <a:t>, </a:t>
            </a:r>
            <a:r>
              <a:rPr lang="pt-BR" b="1" dirty="0"/>
              <a:t>sem impactar situações passadas (efeito </a:t>
            </a:r>
            <a:r>
              <a:rPr lang="pt-BR" b="1" dirty="0" err="1"/>
              <a:t>ex</a:t>
            </a:r>
            <a:r>
              <a:rPr lang="pt-BR" b="1" dirty="0"/>
              <a:t> nunc)</a:t>
            </a:r>
            <a:r>
              <a:rPr lang="pt-BR" dirty="0"/>
              <a:t>, para resguardar a segurança jurídica e o relevante interesse social dos servidores públicos.” </a:t>
            </a:r>
            <a:endParaRPr lang="pt-BR" i="1" dirty="0"/>
          </a:p>
        </p:txBody>
      </p:sp>
    </p:spTree>
    <p:extLst>
      <p:ext uri="{BB962C8B-B14F-4D97-AF65-F5344CB8AC3E}">
        <p14:creationId xmlns:p14="http://schemas.microsoft.com/office/powerpoint/2010/main" val="28592175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CCC55B6-9DA0-8CC6-9C96-B6A94D10FD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CC38322E-6DD2-7354-7A03-9CC2B2CEA96A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41AFC572-7D55-BD10-E49D-78C1401ECC7F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F3EE6742-B747-17A0-11AC-F645EBA317AD}"/>
              </a:ext>
            </a:extLst>
          </p:cNvPr>
          <p:cNvSpPr txBox="1"/>
          <p:nvPr/>
        </p:nvSpPr>
        <p:spPr>
          <a:xfrm>
            <a:off x="901445" y="321147"/>
            <a:ext cx="1080595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dirty="0"/>
              <a:t>Abolição do regime jurídico </a:t>
            </a:r>
            <a:r>
              <a:rPr lang="pt-BR" sz="2300" b="1" dirty="0"/>
              <a:t>único</a:t>
            </a:r>
          </a:p>
          <a:p>
            <a:pPr algn="r"/>
            <a:r>
              <a:rPr lang="pt-BR" sz="2300" dirty="0"/>
              <a:t>Instituição de regimes jurídicos </a:t>
            </a:r>
            <a:r>
              <a:rPr lang="pt-BR" sz="2300" b="1" dirty="0"/>
              <a:t>múltiplos</a:t>
            </a:r>
          </a:p>
          <a:p>
            <a:pPr algn="r"/>
            <a:r>
              <a:rPr lang="pt-BR" sz="2300" b="1" dirty="0"/>
              <a:t>ADI 2.135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29ED457E-686B-A5F5-8A2A-03B7BECDAE74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6DD8135D-B9DE-E1C8-5266-A967E8492F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A8881EF3-79BA-E34F-A3C6-636A32A7E175}"/>
              </a:ext>
            </a:extLst>
          </p:cNvPr>
          <p:cNvCxnSpPr>
            <a:cxnSpLocks/>
          </p:cNvCxnSpPr>
          <p:nvPr/>
        </p:nvCxnSpPr>
        <p:spPr>
          <a:xfrm>
            <a:off x="6096000" y="1475309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6834279C-3FA6-ECC2-5E98-011FEE864E62}"/>
              </a:ext>
            </a:extLst>
          </p:cNvPr>
          <p:cNvCxnSpPr>
            <a:cxnSpLocks/>
          </p:cNvCxnSpPr>
          <p:nvPr/>
        </p:nvCxnSpPr>
        <p:spPr>
          <a:xfrm>
            <a:off x="2635932" y="2174803"/>
            <a:ext cx="0" cy="1477328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6B192F96-F70A-4005-9E42-93DC0EC888E7}"/>
              </a:ext>
            </a:extLst>
          </p:cNvPr>
          <p:cNvSpPr txBox="1"/>
          <p:nvPr/>
        </p:nvSpPr>
        <p:spPr>
          <a:xfrm>
            <a:off x="2911709" y="4568403"/>
            <a:ext cx="868842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i="1" dirty="0"/>
              <a:t>“[…] a partir da data do julgamento, </a:t>
            </a:r>
            <a:r>
              <a:rPr lang="pt-BR" b="1" i="1" dirty="0"/>
              <a:t>os entes públicos poderão </a:t>
            </a:r>
          </a:p>
          <a:p>
            <a:pPr algn="r"/>
            <a:r>
              <a:rPr lang="pt-BR" b="1" i="1" dirty="0"/>
              <a:t>editar leis para prever a admissão de servidores pelos dois regimes, estatutário e celetista</a:t>
            </a:r>
            <a:r>
              <a:rPr lang="pt-BR" i="1" dirty="0"/>
              <a:t>.”</a:t>
            </a:r>
          </a:p>
        </p:txBody>
      </p: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909E4C71-6621-768E-BF5E-E2B369BEFEEF}"/>
              </a:ext>
            </a:extLst>
          </p:cNvPr>
          <p:cNvCxnSpPr>
            <a:cxnSpLocks/>
          </p:cNvCxnSpPr>
          <p:nvPr/>
        </p:nvCxnSpPr>
        <p:spPr>
          <a:xfrm>
            <a:off x="11707403" y="4388264"/>
            <a:ext cx="0" cy="1244725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DCBE011A-B43C-1D46-D20B-3C8F632EF399}"/>
              </a:ext>
            </a:extLst>
          </p:cNvPr>
          <p:cNvSpPr txBox="1"/>
          <p:nvPr/>
        </p:nvSpPr>
        <p:spPr>
          <a:xfrm>
            <a:off x="2706548" y="2313302"/>
            <a:ext cx="889358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“A mudança </a:t>
            </a:r>
            <a:r>
              <a:rPr lang="pt-BR" b="1" dirty="0"/>
              <a:t>não altera a exigência de realização de concurso público para admissão de servidores (art. 37, II, da Constituição)</a:t>
            </a:r>
            <a:r>
              <a:rPr lang="pt-BR" dirty="0"/>
              <a:t>, qualquer que seja o regime jurídico aplicável. Assim, os entes públicos </a:t>
            </a:r>
            <a:r>
              <a:rPr lang="pt-BR" b="1" dirty="0"/>
              <a:t>deverão realizar concurso público para selecionar servidores, mesmo que optem por contratá-los com base na CLT</a:t>
            </a:r>
            <a:r>
              <a:rPr lang="pt-BR" dirty="0"/>
              <a:t>.” </a:t>
            </a:r>
            <a:endParaRPr lang="pt-BR" i="1" dirty="0"/>
          </a:p>
        </p:txBody>
      </p:sp>
    </p:spTree>
    <p:extLst>
      <p:ext uri="{BB962C8B-B14F-4D97-AF65-F5344CB8AC3E}">
        <p14:creationId xmlns:p14="http://schemas.microsoft.com/office/powerpoint/2010/main" val="40844238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BEDE023-A7E9-F013-3C9C-A535858C2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C9F4B7D6-85B2-51C8-6A79-89119D99A2CE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80149514-1E79-FA7E-B804-0A5DAD2B4C88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41D132CF-85A5-82CB-4E79-ABDB49123154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22AA25C0-B7F8-CDBD-9631-D639B59480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87A32E63-16C6-5460-4635-D4F25631A65E}"/>
              </a:ext>
            </a:extLst>
          </p:cNvPr>
          <p:cNvSpPr txBox="1"/>
          <p:nvPr/>
        </p:nvSpPr>
        <p:spPr>
          <a:xfrm>
            <a:off x="2496456" y="2555792"/>
            <a:ext cx="8615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800" dirty="0"/>
              <a:t>A partir da partir da decisão do STF na ADI 2.135, </a:t>
            </a:r>
            <a:r>
              <a:rPr lang="pt-BR" sz="1800" b="1" dirty="0"/>
              <a:t>em 6 de novembro de 2024</a:t>
            </a:r>
            <a:r>
              <a:rPr lang="pt-BR" sz="1800" dirty="0"/>
              <a:t>:</a:t>
            </a:r>
          </a:p>
        </p:txBody>
      </p: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8476B8F2-36C6-BA28-1EF5-9F0C4FF1442F}"/>
              </a:ext>
            </a:extLst>
          </p:cNvPr>
          <p:cNvCxnSpPr>
            <a:cxnSpLocks/>
          </p:cNvCxnSpPr>
          <p:nvPr/>
        </p:nvCxnSpPr>
        <p:spPr>
          <a:xfrm>
            <a:off x="2496456" y="2195452"/>
            <a:ext cx="0" cy="1090012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5D859ACE-D8BB-43F0-63F4-3519BAFA0B51}"/>
              </a:ext>
            </a:extLst>
          </p:cNvPr>
          <p:cNvCxnSpPr>
            <a:cxnSpLocks/>
          </p:cNvCxnSpPr>
          <p:nvPr/>
        </p:nvCxnSpPr>
        <p:spPr>
          <a:xfrm>
            <a:off x="11600137" y="4177646"/>
            <a:ext cx="0" cy="1291531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72B7C41F-681E-7261-6F06-9F836DFF69A9}"/>
              </a:ext>
            </a:extLst>
          </p:cNvPr>
          <p:cNvSpPr txBox="1"/>
          <p:nvPr/>
        </p:nvSpPr>
        <p:spPr>
          <a:xfrm>
            <a:off x="2984277" y="4223246"/>
            <a:ext cx="86158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800" dirty="0"/>
              <a:t>Podem os entes públicos criar empregos públicos e admitir servidores pelo regime da CLT?</a:t>
            </a:r>
          </a:p>
          <a:p>
            <a:pPr algn="r"/>
            <a:endParaRPr lang="pt-BR" dirty="0"/>
          </a:p>
          <a:p>
            <a:pPr algn="r"/>
            <a:r>
              <a:rPr lang="pt-BR" sz="1800" b="1" dirty="0"/>
              <a:t>Sim.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C9D8E5D9-F58D-FFE5-60D6-31B96B3BD11C}"/>
              </a:ext>
            </a:extLst>
          </p:cNvPr>
          <p:cNvSpPr txBox="1"/>
          <p:nvPr/>
        </p:nvSpPr>
        <p:spPr>
          <a:xfrm>
            <a:off x="901445" y="321147"/>
            <a:ext cx="108059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b="1" dirty="0"/>
              <a:t>ADI 2.135</a:t>
            </a:r>
          </a:p>
          <a:p>
            <a:pPr algn="r"/>
            <a:r>
              <a:rPr lang="pt-BR" sz="2300" dirty="0"/>
              <a:t>Dúvidas pontuais</a:t>
            </a: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6394C7EA-7190-6F72-2EA6-CE4B7CDF8869}"/>
              </a:ext>
            </a:extLst>
          </p:cNvPr>
          <p:cNvCxnSpPr>
            <a:cxnSpLocks/>
          </p:cNvCxnSpPr>
          <p:nvPr/>
        </p:nvCxnSpPr>
        <p:spPr>
          <a:xfrm>
            <a:off x="6096000" y="1121366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2322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79D05CE-6DF4-A909-7F6E-E52FDC77FA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4E8D24AD-A97F-98B7-68E2-17178DC91B33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D41DF2DF-27C9-F5D3-0F80-C35A7E7BA477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8D27FCD1-FB0E-D7F3-6A00-E930C9B5F085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4E2FB184-DCB0-FD29-2845-40B65A42C2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6600F1C1-85BE-91C7-100E-CB016A7CC641}"/>
              </a:ext>
            </a:extLst>
          </p:cNvPr>
          <p:cNvSpPr txBox="1"/>
          <p:nvPr/>
        </p:nvSpPr>
        <p:spPr>
          <a:xfrm>
            <a:off x="2627085" y="2425857"/>
            <a:ext cx="86158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800" dirty="0"/>
              <a:t>Podem os entes públicos transformar cargos titulados antes da decisão do STF em empregos públicos regidos pela CLT?</a:t>
            </a:r>
          </a:p>
          <a:p>
            <a:pPr algn="r"/>
            <a:endParaRPr lang="pt-BR" dirty="0"/>
          </a:p>
          <a:p>
            <a:r>
              <a:rPr lang="pt-BR" sz="1800" b="1" dirty="0"/>
              <a:t>Não.</a:t>
            </a:r>
          </a:p>
          <a:p>
            <a:endParaRPr lang="pt-BR" sz="1800" dirty="0"/>
          </a:p>
        </p:txBody>
      </p: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A386A594-43E0-41CC-F100-7C655B7E33B4}"/>
              </a:ext>
            </a:extLst>
          </p:cNvPr>
          <p:cNvCxnSpPr>
            <a:cxnSpLocks/>
          </p:cNvCxnSpPr>
          <p:nvPr/>
        </p:nvCxnSpPr>
        <p:spPr>
          <a:xfrm>
            <a:off x="2496456" y="2231512"/>
            <a:ext cx="0" cy="1426088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EB146E7C-0FDB-9B22-01F3-5CCA546612B5}"/>
              </a:ext>
            </a:extLst>
          </p:cNvPr>
          <p:cNvCxnSpPr>
            <a:cxnSpLocks/>
          </p:cNvCxnSpPr>
          <p:nvPr/>
        </p:nvCxnSpPr>
        <p:spPr>
          <a:xfrm>
            <a:off x="11600137" y="4213706"/>
            <a:ext cx="0" cy="1522928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76110146-661E-A954-4B6D-A13434C9BD4F}"/>
              </a:ext>
            </a:extLst>
          </p:cNvPr>
          <p:cNvSpPr txBox="1"/>
          <p:nvPr/>
        </p:nvSpPr>
        <p:spPr>
          <a:xfrm>
            <a:off x="2868163" y="4236506"/>
            <a:ext cx="86158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800" dirty="0"/>
              <a:t>Podem ser admitidos servidores, para cargos (</a:t>
            </a:r>
            <a:r>
              <a:rPr lang="pt-BR" dirty="0"/>
              <a:t>sujeitos ao regime de trabalho administrativo – RJ) </a:t>
            </a:r>
            <a:r>
              <a:rPr lang="pt-BR" sz="1800" dirty="0"/>
              <a:t>ou empregos (sujeitos ao regime de trabalho da CLT), com dispensa de concurso público?</a:t>
            </a:r>
          </a:p>
          <a:p>
            <a:pPr algn="r"/>
            <a:endParaRPr lang="pt-BR" dirty="0"/>
          </a:p>
          <a:p>
            <a:pPr algn="r"/>
            <a:r>
              <a:rPr lang="pt-BR" b="1" dirty="0"/>
              <a:t>Não</a:t>
            </a:r>
            <a:r>
              <a:rPr lang="pt-BR" sz="1800" b="1" dirty="0"/>
              <a:t>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79F5D44-E64D-C6DA-3003-D1903EC42BCC}"/>
              </a:ext>
            </a:extLst>
          </p:cNvPr>
          <p:cNvSpPr txBox="1"/>
          <p:nvPr/>
        </p:nvSpPr>
        <p:spPr>
          <a:xfrm>
            <a:off x="901445" y="321147"/>
            <a:ext cx="108059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b="1" dirty="0"/>
              <a:t>ADI 2.135</a:t>
            </a:r>
          </a:p>
          <a:p>
            <a:pPr algn="r"/>
            <a:r>
              <a:rPr lang="pt-BR" sz="2300" dirty="0"/>
              <a:t>Dúvidas pontuais</a:t>
            </a: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5403CDE8-9C1B-8E78-0F4A-F62205DF8F13}"/>
              </a:ext>
            </a:extLst>
          </p:cNvPr>
          <p:cNvCxnSpPr>
            <a:cxnSpLocks/>
          </p:cNvCxnSpPr>
          <p:nvPr/>
        </p:nvCxnSpPr>
        <p:spPr>
          <a:xfrm>
            <a:off x="6096000" y="1121366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45086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124CA0-E016-D47A-B67B-D234C24CE2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1C0B9EDC-5A68-D93B-F1E6-2E5F23E83214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2C5F5191-7A32-C16C-358B-08F9DDE0A413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3B4E0F0B-57EC-857E-036E-0483B2DE2F0E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83139314-2367-E52E-B0B8-B8F4FE30FE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5EC43BBF-855E-975A-F4CB-270247930BC3}"/>
              </a:ext>
            </a:extLst>
          </p:cNvPr>
          <p:cNvSpPr txBox="1"/>
          <p:nvPr/>
        </p:nvSpPr>
        <p:spPr>
          <a:xfrm>
            <a:off x="2627085" y="2425857"/>
            <a:ext cx="86158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800" dirty="0"/>
              <a:t>Os servidores admitidos para emprego público</a:t>
            </a:r>
            <a:r>
              <a:rPr lang="pt-BR" dirty="0"/>
              <a:t>, e regidos pela CLT, podem adquirir estabilidade nos termos do art. 41 da CF?</a:t>
            </a:r>
            <a:endParaRPr lang="pt-BR" sz="1800" dirty="0"/>
          </a:p>
          <a:p>
            <a:pPr algn="r"/>
            <a:endParaRPr lang="pt-BR" dirty="0"/>
          </a:p>
          <a:p>
            <a:r>
              <a:rPr lang="pt-BR" sz="1800" b="1" dirty="0"/>
              <a:t>Não.</a:t>
            </a:r>
          </a:p>
          <a:p>
            <a:endParaRPr lang="pt-BR" sz="1800" dirty="0"/>
          </a:p>
        </p:txBody>
      </p: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AE022995-9C93-E4F5-2A21-68E41F34B4EC}"/>
              </a:ext>
            </a:extLst>
          </p:cNvPr>
          <p:cNvCxnSpPr>
            <a:cxnSpLocks/>
          </p:cNvCxnSpPr>
          <p:nvPr/>
        </p:nvCxnSpPr>
        <p:spPr>
          <a:xfrm>
            <a:off x="2496456" y="2231512"/>
            <a:ext cx="0" cy="1397059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77F5C11A-DFAD-1F7B-8EA7-AD738459020F}"/>
              </a:ext>
            </a:extLst>
          </p:cNvPr>
          <p:cNvCxnSpPr>
            <a:cxnSpLocks/>
          </p:cNvCxnSpPr>
          <p:nvPr/>
        </p:nvCxnSpPr>
        <p:spPr>
          <a:xfrm>
            <a:off x="11600137" y="4213706"/>
            <a:ext cx="0" cy="1754326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77E8143D-F291-75BF-26C0-D6E2A5F84B8E}"/>
              </a:ext>
            </a:extLst>
          </p:cNvPr>
          <p:cNvSpPr txBox="1"/>
          <p:nvPr/>
        </p:nvSpPr>
        <p:spPr>
          <a:xfrm>
            <a:off x="2839134" y="4213706"/>
            <a:ext cx="86158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800" dirty="0"/>
              <a:t>Os servidores admitidos para emprego público</a:t>
            </a:r>
            <a:r>
              <a:rPr lang="pt-BR" dirty="0"/>
              <a:t>, e regidos pela CLT, podem ser demitidos sem justa causa, mediante o pagamento de verbas rescisórias e multa do FGTS, como ocorre com o empregado de empresa privada?</a:t>
            </a:r>
            <a:endParaRPr lang="pt-BR" sz="1800" dirty="0"/>
          </a:p>
          <a:p>
            <a:pPr algn="r"/>
            <a:endParaRPr lang="pt-BR" sz="1800" dirty="0"/>
          </a:p>
          <a:p>
            <a:pPr algn="r"/>
            <a:endParaRPr lang="pt-BR" dirty="0"/>
          </a:p>
          <a:p>
            <a:pPr algn="r"/>
            <a:r>
              <a:rPr lang="pt-BR" b="1" dirty="0"/>
              <a:t>Não</a:t>
            </a:r>
            <a:r>
              <a:rPr lang="pt-BR" sz="1800" b="1" dirty="0"/>
              <a:t>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C2BD1CA-12E1-AD8E-806E-0370768EE72B}"/>
              </a:ext>
            </a:extLst>
          </p:cNvPr>
          <p:cNvSpPr txBox="1"/>
          <p:nvPr/>
        </p:nvSpPr>
        <p:spPr>
          <a:xfrm>
            <a:off x="901445" y="321147"/>
            <a:ext cx="108059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b="1" dirty="0"/>
              <a:t>ADI 2.135</a:t>
            </a:r>
          </a:p>
          <a:p>
            <a:pPr algn="r"/>
            <a:r>
              <a:rPr lang="pt-BR" sz="2300" dirty="0"/>
              <a:t>Dúvidas pontuais</a:t>
            </a: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349628A5-4335-5774-5454-76293DDBE833}"/>
              </a:ext>
            </a:extLst>
          </p:cNvPr>
          <p:cNvCxnSpPr>
            <a:cxnSpLocks/>
          </p:cNvCxnSpPr>
          <p:nvPr/>
        </p:nvCxnSpPr>
        <p:spPr>
          <a:xfrm>
            <a:off x="6096000" y="1121366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31992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5501F0B-89C8-8276-329F-9C5EA26651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A648BA01-1C50-27CE-A153-05ADC3B9A82D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FAE67AEC-986B-E0AB-6138-A1004406FB4C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9A7A6951-8BA8-EF43-C3E8-09711A7D9F9C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CAC3010E-AAD5-A069-87F6-EA529C4DC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5DC9330C-A98F-B0D1-E528-D1A451A33451}"/>
              </a:ext>
            </a:extLst>
          </p:cNvPr>
          <p:cNvCxnSpPr>
            <a:cxnSpLocks/>
          </p:cNvCxnSpPr>
          <p:nvPr/>
        </p:nvCxnSpPr>
        <p:spPr>
          <a:xfrm>
            <a:off x="2496456" y="2231512"/>
            <a:ext cx="0" cy="1397059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F28CCE8A-BF32-1F35-4361-6CB0A8933C45}"/>
              </a:ext>
            </a:extLst>
          </p:cNvPr>
          <p:cNvCxnSpPr>
            <a:cxnSpLocks/>
          </p:cNvCxnSpPr>
          <p:nvPr/>
        </p:nvCxnSpPr>
        <p:spPr>
          <a:xfrm>
            <a:off x="11600137" y="4213706"/>
            <a:ext cx="0" cy="1754326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CaixaDeTexto 5">
            <a:extLst>
              <a:ext uri="{FF2B5EF4-FFF2-40B4-BE49-F238E27FC236}">
                <a16:creationId xmlns:a16="http://schemas.microsoft.com/office/drawing/2014/main" id="{7F0B19E5-7876-36E2-10BE-BB6842C574E0}"/>
              </a:ext>
            </a:extLst>
          </p:cNvPr>
          <p:cNvSpPr txBox="1"/>
          <p:nvPr/>
        </p:nvSpPr>
        <p:spPr>
          <a:xfrm>
            <a:off x="901445" y="321147"/>
            <a:ext cx="108059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b="1" dirty="0"/>
              <a:t>ADI 2.135</a:t>
            </a:r>
          </a:p>
          <a:p>
            <a:pPr algn="r"/>
            <a:r>
              <a:rPr lang="pt-BR" sz="2300" dirty="0"/>
              <a:t>Dúvidas pontuais</a:t>
            </a: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967F5590-4DF4-3965-89FA-11858CAC7EE1}"/>
              </a:ext>
            </a:extLst>
          </p:cNvPr>
          <p:cNvCxnSpPr>
            <a:cxnSpLocks/>
          </p:cNvCxnSpPr>
          <p:nvPr/>
        </p:nvCxnSpPr>
        <p:spPr>
          <a:xfrm>
            <a:off x="6096000" y="1121366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CaixaDeTexto 1">
            <a:extLst>
              <a:ext uri="{FF2B5EF4-FFF2-40B4-BE49-F238E27FC236}">
                <a16:creationId xmlns:a16="http://schemas.microsoft.com/office/drawing/2014/main" id="{7FEB39DB-CAD4-076D-68BB-20D0AEEC76B1}"/>
              </a:ext>
            </a:extLst>
          </p:cNvPr>
          <p:cNvSpPr txBox="1"/>
          <p:nvPr/>
        </p:nvSpPr>
        <p:spPr>
          <a:xfrm>
            <a:off x="2627085" y="2425857"/>
            <a:ext cx="86158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800" dirty="0"/>
              <a:t>A decisão do STF na ADI 2.135 obriga a criação de empregos públicos sujeitos ao regime de trabalho da CLT? </a:t>
            </a:r>
          </a:p>
          <a:p>
            <a:endParaRPr lang="pt-BR" dirty="0"/>
          </a:p>
          <a:p>
            <a:r>
              <a:rPr lang="pt-BR" sz="1800" b="1" dirty="0"/>
              <a:t>Não.</a:t>
            </a:r>
          </a:p>
          <a:p>
            <a:pPr algn="r"/>
            <a:endParaRPr lang="pt-BR" dirty="0"/>
          </a:p>
          <a:p>
            <a:endParaRPr lang="pt-BR" sz="1800" b="1" dirty="0"/>
          </a:p>
          <a:p>
            <a:endParaRPr lang="pt-BR" sz="1800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DB0C0914-DFB1-DCF2-1FB4-4D5EB5507E34}"/>
              </a:ext>
            </a:extLst>
          </p:cNvPr>
          <p:cNvSpPr txBox="1"/>
          <p:nvPr/>
        </p:nvSpPr>
        <p:spPr>
          <a:xfrm>
            <a:off x="2861972" y="4490704"/>
            <a:ext cx="86158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800" dirty="0"/>
              <a:t>Houve alguma supressão em relação ao direito dos entes federados disporem sobre essa questão?</a:t>
            </a:r>
          </a:p>
          <a:p>
            <a:pPr algn="r"/>
            <a:endParaRPr lang="pt-BR" dirty="0"/>
          </a:p>
          <a:p>
            <a:pPr algn="r"/>
            <a:r>
              <a:rPr lang="pt-BR" b="1" dirty="0"/>
              <a:t>Não</a:t>
            </a:r>
            <a:r>
              <a:rPr lang="pt-BR" sz="18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364143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0A2ABD9-0660-55CA-A155-BF846AAC17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B0FB695C-0A90-4668-FE1B-169137047AEC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BFB22427-3F64-6250-379A-D40CC0946A90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76CA0A2D-01B9-7E33-4271-C72615E68F35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F351B7A4-93C9-C826-3340-26BD5C2CA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FA3A7EEC-0513-1C1A-B414-A2DC56FEA1A6}"/>
              </a:ext>
            </a:extLst>
          </p:cNvPr>
          <p:cNvCxnSpPr>
            <a:cxnSpLocks/>
          </p:cNvCxnSpPr>
          <p:nvPr/>
        </p:nvCxnSpPr>
        <p:spPr>
          <a:xfrm>
            <a:off x="2496456" y="2231512"/>
            <a:ext cx="0" cy="1397059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F02F1825-1545-C8C6-CE92-8BD5D9B2DE5C}"/>
              </a:ext>
            </a:extLst>
          </p:cNvPr>
          <p:cNvCxnSpPr>
            <a:cxnSpLocks/>
          </p:cNvCxnSpPr>
          <p:nvPr/>
        </p:nvCxnSpPr>
        <p:spPr>
          <a:xfrm>
            <a:off x="11600137" y="4275438"/>
            <a:ext cx="0" cy="1692594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C4C2235A-4680-BC99-F78F-2300ADB50945}"/>
              </a:ext>
            </a:extLst>
          </p:cNvPr>
          <p:cNvSpPr txBox="1"/>
          <p:nvPr/>
        </p:nvSpPr>
        <p:spPr>
          <a:xfrm>
            <a:off x="2627194" y="2191377"/>
            <a:ext cx="86158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800" dirty="0"/>
              <a:t>Há algum efeito negativo nos RPPS no caso de admissão de servidores para emprego público?</a:t>
            </a:r>
          </a:p>
          <a:p>
            <a:pPr algn="r"/>
            <a:endParaRPr lang="pt-BR" sz="1800" dirty="0"/>
          </a:p>
          <a:p>
            <a:pPr algn="r"/>
            <a:endParaRPr lang="pt-BR" dirty="0"/>
          </a:p>
          <a:p>
            <a:r>
              <a:rPr lang="pt-BR" b="1" dirty="0"/>
              <a:t>Em regra, sim</a:t>
            </a:r>
            <a:r>
              <a:rPr lang="pt-BR" sz="1800" b="1" dirty="0"/>
              <a:t>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84E4378-1E71-93ED-51D6-29EBD2D572C3}"/>
              </a:ext>
            </a:extLst>
          </p:cNvPr>
          <p:cNvSpPr txBox="1"/>
          <p:nvPr/>
        </p:nvSpPr>
        <p:spPr>
          <a:xfrm>
            <a:off x="901445" y="321147"/>
            <a:ext cx="108059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b="1" dirty="0"/>
              <a:t>ADI 2.135</a:t>
            </a:r>
          </a:p>
          <a:p>
            <a:pPr algn="r"/>
            <a:r>
              <a:rPr lang="pt-BR" sz="2300" dirty="0"/>
              <a:t>Dúvidas pontuais</a:t>
            </a: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1BA4B00B-ABAB-C621-1A4B-82D0229024B6}"/>
              </a:ext>
            </a:extLst>
          </p:cNvPr>
          <p:cNvCxnSpPr>
            <a:cxnSpLocks/>
          </p:cNvCxnSpPr>
          <p:nvPr/>
        </p:nvCxnSpPr>
        <p:spPr>
          <a:xfrm>
            <a:off x="6096000" y="1121366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CaixaDeTexto 3">
            <a:extLst>
              <a:ext uri="{FF2B5EF4-FFF2-40B4-BE49-F238E27FC236}">
                <a16:creationId xmlns:a16="http://schemas.microsoft.com/office/drawing/2014/main" id="{3D3F91F7-736F-8AA1-A78C-49F3C08C6B85}"/>
              </a:ext>
            </a:extLst>
          </p:cNvPr>
          <p:cNvSpPr txBox="1"/>
          <p:nvPr/>
        </p:nvSpPr>
        <p:spPr>
          <a:xfrm>
            <a:off x="2936909" y="4648700"/>
            <a:ext cx="86158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800" dirty="0"/>
              <a:t>É possível criar empregos, regidos pela CLT, para o desempenho de tarefas próprias de atividades típicas de estado (art. 247 da CF)?</a:t>
            </a:r>
          </a:p>
          <a:p>
            <a:pPr algn="r"/>
            <a:endParaRPr lang="pt-BR" dirty="0"/>
          </a:p>
          <a:p>
            <a:endParaRPr lang="pt-BR" sz="1800" b="1" dirty="0"/>
          </a:p>
          <a:p>
            <a:pPr algn="r"/>
            <a:endParaRPr lang="pt-BR" sz="1800" dirty="0"/>
          </a:p>
        </p:txBody>
      </p:sp>
      <p:pic>
        <p:nvPicPr>
          <p:cNvPr id="10" name="Gráfico 9" descr="Perguntas com preenchimento sólido">
            <a:extLst>
              <a:ext uri="{FF2B5EF4-FFF2-40B4-BE49-F238E27FC236}">
                <a16:creationId xmlns:a16="http://schemas.microsoft.com/office/drawing/2014/main" id="{E175BC01-3466-A952-5CE2-C1FB977396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90655" y="5508034"/>
            <a:ext cx="457199" cy="45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761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5DA6164-A87A-B230-717B-8D0F202D32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330E89B0-3E7D-57F2-DCBB-A6A6E31B17EC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F2DE19DD-6911-A4F3-5FC8-139C1296383F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AA22FF6E-30A8-D13F-51AB-1A1D50C65FC2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47038069-6D6D-336D-D0CD-0ECC740809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8884A7E5-BB86-AEE5-FFB7-2836B5C353BC}"/>
              </a:ext>
            </a:extLst>
          </p:cNvPr>
          <p:cNvSpPr txBox="1"/>
          <p:nvPr/>
        </p:nvSpPr>
        <p:spPr>
          <a:xfrm>
            <a:off x="2627085" y="2425857"/>
            <a:ext cx="8615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800" dirty="0"/>
              <a:t>É juridicamente viável (princípio da igualdade) estabelecer remuneração distinta para cargo e e</a:t>
            </a:r>
            <a:r>
              <a:rPr lang="pt-BR" dirty="0"/>
              <a:t>mprego com idênticas atribuições e requisitos de ingresso?</a:t>
            </a:r>
            <a:endParaRPr lang="pt-BR" sz="1800" dirty="0"/>
          </a:p>
        </p:txBody>
      </p: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2905B322-2E98-6CC6-E278-B1EB7A043625}"/>
              </a:ext>
            </a:extLst>
          </p:cNvPr>
          <p:cNvCxnSpPr>
            <a:cxnSpLocks/>
          </p:cNvCxnSpPr>
          <p:nvPr/>
        </p:nvCxnSpPr>
        <p:spPr>
          <a:xfrm>
            <a:off x="2496456" y="2231512"/>
            <a:ext cx="0" cy="1397059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AFCE1804-34BB-9554-B0B4-B6AC8BE47FB9}"/>
              </a:ext>
            </a:extLst>
          </p:cNvPr>
          <p:cNvCxnSpPr>
            <a:cxnSpLocks/>
          </p:cNvCxnSpPr>
          <p:nvPr/>
        </p:nvCxnSpPr>
        <p:spPr>
          <a:xfrm>
            <a:off x="11600137" y="4213706"/>
            <a:ext cx="0" cy="1754326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B34FE582-D50A-4CD9-0EE7-299AF91CD4FC}"/>
              </a:ext>
            </a:extLst>
          </p:cNvPr>
          <p:cNvSpPr txBox="1"/>
          <p:nvPr/>
        </p:nvSpPr>
        <p:spPr>
          <a:xfrm>
            <a:off x="2861972" y="4345544"/>
            <a:ext cx="86158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800" dirty="0"/>
              <a:t>A </a:t>
            </a:r>
            <a:r>
              <a:rPr lang="pt-BR" dirty="0"/>
              <a:t>instituição de múltiplos regimes de trabalho</a:t>
            </a:r>
            <a:r>
              <a:rPr lang="pt-BR" sz="1800" dirty="0"/>
              <a:t> pode levar a um aumento de litígios, na medida que servidores busquem questionar direitos ou contestar a aplicação de diferentes regimes jurídicos? Vide, por exemplo, casos em que há confusão de nomenclatura</a:t>
            </a:r>
            <a:r>
              <a:rPr lang="pt-BR" dirty="0"/>
              <a:t>.</a:t>
            </a:r>
            <a:r>
              <a:rPr lang="pt-BR" sz="1800" dirty="0"/>
              <a:t> </a:t>
            </a:r>
          </a:p>
          <a:p>
            <a:pPr algn="r"/>
            <a:endParaRPr lang="pt-BR" dirty="0"/>
          </a:p>
          <a:p>
            <a:pPr algn="r"/>
            <a:r>
              <a:rPr lang="pt-BR" b="1" dirty="0"/>
              <a:t>Possivelmente, sim</a:t>
            </a:r>
            <a:r>
              <a:rPr lang="pt-BR" sz="1800" b="1" dirty="0"/>
              <a:t>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9768D244-CCB0-2462-8367-6EBFB0CD4478}"/>
              </a:ext>
            </a:extLst>
          </p:cNvPr>
          <p:cNvSpPr txBox="1"/>
          <p:nvPr/>
        </p:nvSpPr>
        <p:spPr>
          <a:xfrm>
            <a:off x="901445" y="321147"/>
            <a:ext cx="108059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b="1" dirty="0"/>
              <a:t>ADI 2.135</a:t>
            </a:r>
          </a:p>
          <a:p>
            <a:pPr algn="r"/>
            <a:r>
              <a:rPr lang="pt-BR" sz="2300" dirty="0"/>
              <a:t>Dúvidas pontuais</a:t>
            </a: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4EF67809-BEC6-BF31-B6BC-AA7F6857CA0D}"/>
              </a:ext>
            </a:extLst>
          </p:cNvPr>
          <p:cNvCxnSpPr>
            <a:cxnSpLocks/>
          </p:cNvCxnSpPr>
          <p:nvPr/>
        </p:nvCxnSpPr>
        <p:spPr>
          <a:xfrm>
            <a:off x="6096000" y="1121366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" name="Gráfico 3" descr="Perguntas com preenchimento sólido">
            <a:extLst>
              <a:ext uri="{FF2B5EF4-FFF2-40B4-BE49-F238E27FC236}">
                <a16:creationId xmlns:a16="http://schemas.microsoft.com/office/drawing/2014/main" id="{DD7B9B83-3DE7-BE88-3EF4-89325A1911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33372" y="3171372"/>
            <a:ext cx="457199" cy="45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68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6CEA6F9-E31D-5562-8363-6FBFC214D0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E0CE4CB9-3AEE-8A78-A573-3F768201B6AD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F8EA740F-3D66-B826-E9D8-F9ADFD3C5E08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2D5316D4-8748-0E67-E9B5-696954CE97B6}"/>
              </a:ext>
            </a:extLst>
          </p:cNvPr>
          <p:cNvSpPr txBox="1"/>
          <p:nvPr/>
        </p:nvSpPr>
        <p:spPr>
          <a:xfrm>
            <a:off x="901445" y="651520"/>
            <a:ext cx="108059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dirty="0"/>
              <a:t>A Reforma Administrativa</a:t>
            </a:r>
          </a:p>
          <a:p>
            <a:pPr algn="r"/>
            <a:r>
              <a:rPr lang="pt-BR" sz="2300" dirty="0"/>
              <a:t>do Estado Brasileiro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A8A53916-3A55-43F4-BCA9-C7ED5668CD46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0A30F6EC-EBB3-F45F-230C-4551D20A2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78687AAA-AAA6-821B-9283-ECF42BE49A52}"/>
              </a:ext>
            </a:extLst>
          </p:cNvPr>
          <p:cNvCxnSpPr>
            <a:cxnSpLocks/>
          </p:cNvCxnSpPr>
          <p:nvPr/>
        </p:nvCxnSpPr>
        <p:spPr>
          <a:xfrm>
            <a:off x="6096000" y="1475309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CaixaDeTexto 8">
            <a:extLst>
              <a:ext uri="{FF2B5EF4-FFF2-40B4-BE49-F238E27FC236}">
                <a16:creationId xmlns:a16="http://schemas.microsoft.com/office/drawing/2014/main" id="{C56EBC27-D7EF-BB9D-95F4-C9E97990B387}"/>
              </a:ext>
            </a:extLst>
          </p:cNvPr>
          <p:cNvSpPr txBox="1"/>
          <p:nvPr/>
        </p:nvSpPr>
        <p:spPr>
          <a:xfrm>
            <a:off x="2612570" y="2827122"/>
            <a:ext cx="8987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Luiz Carlos Bresser Pereira</a:t>
            </a:r>
            <a:r>
              <a:rPr lang="pt-BR" dirty="0"/>
              <a:t>,  economista e cientista político, esteve à frente do Ministério da Administração Federal e Reforma do Estado (MARE) de 1995 a 1998.</a:t>
            </a:r>
          </a:p>
        </p:txBody>
      </p: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B7B6E214-208B-E594-DF74-ED1B103D40B0}"/>
              </a:ext>
            </a:extLst>
          </p:cNvPr>
          <p:cNvCxnSpPr>
            <a:cxnSpLocks/>
          </p:cNvCxnSpPr>
          <p:nvPr/>
        </p:nvCxnSpPr>
        <p:spPr>
          <a:xfrm>
            <a:off x="2496456" y="2605282"/>
            <a:ext cx="0" cy="1090012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061E89CB-98B2-822D-1474-794047F6B466}"/>
              </a:ext>
            </a:extLst>
          </p:cNvPr>
          <p:cNvSpPr txBox="1"/>
          <p:nvPr/>
        </p:nvSpPr>
        <p:spPr>
          <a:xfrm>
            <a:off x="2754882" y="4825266"/>
            <a:ext cx="870294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dirty="0"/>
              <a:t>Entre os alguns </a:t>
            </a:r>
            <a:r>
              <a:rPr lang="pt-BR" dirty="0" err="1"/>
              <a:t>pontos-chave</a:t>
            </a:r>
            <a:r>
              <a:rPr lang="pt-BR" dirty="0"/>
              <a:t> da atuação de Bresser Pereira estão </a:t>
            </a:r>
            <a:r>
              <a:rPr lang="pt-BR" b="1" dirty="0"/>
              <a:t>o Plano Diretor da Reforma do Aparelho do Estado e</a:t>
            </a:r>
            <a:r>
              <a:rPr lang="pt-BR" dirty="0"/>
              <a:t> </a:t>
            </a:r>
            <a:r>
              <a:rPr lang="pt-BR" b="1" dirty="0"/>
              <a:t>o Programa de Qualidade e Participação na Administração Pública (QPAP).</a:t>
            </a:r>
            <a:endParaRPr lang="pt-BR" dirty="0"/>
          </a:p>
        </p:txBody>
      </p: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72FF6C8F-F785-7202-B183-903EABA6A3F2}"/>
              </a:ext>
            </a:extLst>
          </p:cNvPr>
          <p:cNvCxnSpPr>
            <a:cxnSpLocks/>
          </p:cNvCxnSpPr>
          <p:nvPr/>
        </p:nvCxnSpPr>
        <p:spPr>
          <a:xfrm>
            <a:off x="11600137" y="4587476"/>
            <a:ext cx="0" cy="1090012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67904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79C1ED7-2265-A0D5-87A7-5636FFAD16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F36F611A-B4CE-003E-2089-1071A85954AE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D6CCB4E2-7424-92F7-DCF2-1940142EE97B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32CBD94F-E564-95DB-ABBF-E17E208B8EB4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29CB6B25-80F2-8820-5DFE-625C5F175E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57A7D098-C8BA-B713-84C0-B730F65C9AE4}"/>
              </a:ext>
            </a:extLst>
          </p:cNvPr>
          <p:cNvSpPr txBox="1"/>
          <p:nvPr/>
        </p:nvSpPr>
        <p:spPr>
          <a:xfrm>
            <a:off x="2627085" y="2425857"/>
            <a:ext cx="86158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800" dirty="0"/>
              <a:t>A administração pública, com a instituição de múltiplos regimes de trabalho, pode enfrentar desafios adicionais na gestão de pessoal, como a necessidade de adaptar políticas e procedimentos para acomodar diferentes regimes jurídicos?</a:t>
            </a:r>
          </a:p>
          <a:p>
            <a:endParaRPr lang="pt-BR" dirty="0"/>
          </a:p>
          <a:p>
            <a:r>
              <a:rPr lang="pt-BR" b="1" dirty="0"/>
              <a:t>Possivelmente, sim </a:t>
            </a:r>
            <a:r>
              <a:rPr lang="pt-BR" dirty="0"/>
              <a:t>(aumento d</a:t>
            </a:r>
            <a:r>
              <a:rPr lang="pt-BR" sz="1800" dirty="0"/>
              <a:t>a complexidade administrativa).</a:t>
            </a:r>
          </a:p>
        </p:txBody>
      </p: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85420B6C-AE71-EB1A-919A-F3E02E44EA8B}"/>
              </a:ext>
            </a:extLst>
          </p:cNvPr>
          <p:cNvCxnSpPr>
            <a:cxnSpLocks/>
          </p:cNvCxnSpPr>
          <p:nvPr/>
        </p:nvCxnSpPr>
        <p:spPr>
          <a:xfrm>
            <a:off x="2496456" y="2231512"/>
            <a:ext cx="0" cy="1397059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1915C847-7240-C3DF-4F6B-1C113550477B}"/>
              </a:ext>
            </a:extLst>
          </p:cNvPr>
          <p:cNvCxnSpPr>
            <a:cxnSpLocks/>
          </p:cNvCxnSpPr>
          <p:nvPr/>
        </p:nvCxnSpPr>
        <p:spPr>
          <a:xfrm>
            <a:off x="11600137" y="4213706"/>
            <a:ext cx="0" cy="1754326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CD774519-1CEE-7239-8E23-AA0CA9F672F9}"/>
              </a:ext>
            </a:extLst>
          </p:cNvPr>
          <p:cNvSpPr txBox="1"/>
          <p:nvPr/>
        </p:nvSpPr>
        <p:spPr>
          <a:xfrm>
            <a:off x="2849616" y="4213706"/>
            <a:ext cx="86158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800" dirty="0"/>
              <a:t>A </a:t>
            </a:r>
            <a:r>
              <a:rPr lang="pt-BR" dirty="0"/>
              <a:t>instituição de múltiplos regimes de trabalho</a:t>
            </a:r>
            <a:r>
              <a:rPr lang="pt-BR" sz="1800" dirty="0"/>
              <a:t> pode levar a um aumento de litígios, na medida que servidores busquem questionar direitos ou contestar a aplicação de diferentes regimes jurídicos? </a:t>
            </a:r>
          </a:p>
          <a:p>
            <a:pPr algn="r"/>
            <a:endParaRPr lang="pt-BR" dirty="0"/>
          </a:p>
          <a:p>
            <a:pPr algn="r"/>
            <a:r>
              <a:rPr lang="pt-BR" b="1" dirty="0"/>
              <a:t>Possivelmente, sim </a:t>
            </a:r>
            <a:r>
              <a:rPr lang="pt-BR" dirty="0"/>
              <a:t>(v</a:t>
            </a:r>
            <a:r>
              <a:rPr lang="pt-BR" sz="1800" dirty="0"/>
              <a:t>ide, por exemplo, casos em que há confusão de nomenclatura). 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C681E3E3-410B-A633-2F63-6A6275160803}"/>
              </a:ext>
            </a:extLst>
          </p:cNvPr>
          <p:cNvSpPr txBox="1"/>
          <p:nvPr/>
        </p:nvSpPr>
        <p:spPr>
          <a:xfrm>
            <a:off x="901445" y="321147"/>
            <a:ext cx="108059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b="1" dirty="0"/>
              <a:t>ADI 2.135</a:t>
            </a:r>
          </a:p>
          <a:p>
            <a:pPr algn="r"/>
            <a:r>
              <a:rPr lang="pt-BR" sz="2300" dirty="0"/>
              <a:t>Dúvidas pontuais</a:t>
            </a: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B718AE17-C216-E88C-234D-4FC9E2D53E8F}"/>
              </a:ext>
            </a:extLst>
          </p:cNvPr>
          <p:cNvCxnSpPr>
            <a:cxnSpLocks/>
          </p:cNvCxnSpPr>
          <p:nvPr/>
        </p:nvCxnSpPr>
        <p:spPr>
          <a:xfrm>
            <a:off x="6096000" y="1121366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09432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E8669C7-0E1F-9AC0-E542-E38644DABC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566A447E-42BD-444B-A218-9B4BB592EEC3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B402C844-094D-BF3B-7024-C0346A108B84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7B5FF5CB-1837-8383-1F50-452D32EBEF25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153F5C41-9B40-C08E-9E7C-71E85535AF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72B5F736-E5EF-BCE5-8068-0399A65B5CDC}"/>
              </a:ext>
            </a:extLst>
          </p:cNvPr>
          <p:cNvSpPr txBox="1"/>
          <p:nvPr/>
        </p:nvSpPr>
        <p:spPr>
          <a:xfrm>
            <a:off x="2688869" y="3164521"/>
            <a:ext cx="86158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800" dirty="0"/>
              <a:t>A instituição de múltiplos regimes de trabalho permite a aplicação de um regime de trabalho híbrido a um mesmo servidor, ou seja, aplicação simultânea de regras estatutárias e celetistas)?</a:t>
            </a:r>
          </a:p>
          <a:p>
            <a:endParaRPr lang="pt-BR" dirty="0"/>
          </a:p>
          <a:p>
            <a:r>
              <a:rPr lang="pt-BR" b="1" dirty="0"/>
              <a:t>Não.</a:t>
            </a:r>
            <a:endParaRPr lang="pt-BR" sz="1800" dirty="0"/>
          </a:p>
        </p:txBody>
      </p: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A2564C2D-0195-9EC0-6197-3C5C176322E7}"/>
              </a:ext>
            </a:extLst>
          </p:cNvPr>
          <p:cNvCxnSpPr>
            <a:cxnSpLocks/>
          </p:cNvCxnSpPr>
          <p:nvPr/>
        </p:nvCxnSpPr>
        <p:spPr>
          <a:xfrm>
            <a:off x="2558240" y="2970176"/>
            <a:ext cx="0" cy="1932715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CaixaDeTexto 5">
            <a:extLst>
              <a:ext uri="{FF2B5EF4-FFF2-40B4-BE49-F238E27FC236}">
                <a16:creationId xmlns:a16="http://schemas.microsoft.com/office/drawing/2014/main" id="{A81757A0-6FF9-120F-B701-02C6F17C2FC4}"/>
              </a:ext>
            </a:extLst>
          </p:cNvPr>
          <p:cNvSpPr txBox="1"/>
          <p:nvPr/>
        </p:nvSpPr>
        <p:spPr>
          <a:xfrm>
            <a:off x="901445" y="321147"/>
            <a:ext cx="108059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b="1" dirty="0"/>
              <a:t>ADI 2.135</a:t>
            </a:r>
          </a:p>
          <a:p>
            <a:pPr algn="r"/>
            <a:r>
              <a:rPr lang="pt-BR" sz="2300" dirty="0"/>
              <a:t>Dúvidas pontuais</a:t>
            </a: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7FB6C3C9-A1F8-0856-BD0D-3625FBD16396}"/>
              </a:ext>
            </a:extLst>
          </p:cNvPr>
          <p:cNvCxnSpPr>
            <a:cxnSpLocks/>
          </p:cNvCxnSpPr>
          <p:nvPr/>
        </p:nvCxnSpPr>
        <p:spPr>
          <a:xfrm>
            <a:off x="6096000" y="1121366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6191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D52A9BA-6844-4677-4A67-82E9C3B37E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E0ECDE20-AB32-AC27-710D-F6B3E9F8491D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C3FF9B9E-641D-5084-2ED7-BE006725C0D7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E16F4E81-65A2-460F-5DCA-70DA257DBEB5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918C2AB7-FAAB-3F38-73F1-1A29051C81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9539D454-DDD6-6CCC-5568-85D34642BDCA}"/>
              </a:ext>
            </a:extLst>
          </p:cNvPr>
          <p:cNvSpPr txBox="1"/>
          <p:nvPr/>
        </p:nvSpPr>
        <p:spPr>
          <a:xfrm>
            <a:off x="2612570" y="1795919"/>
            <a:ext cx="8615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/>
              <a:t>Grato pela atenção!</a:t>
            </a:r>
          </a:p>
        </p:txBody>
      </p: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E7AA5DE4-7D07-639D-53EA-9000505658F9}"/>
              </a:ext>
            </a:extLst>
          </p:cNvPr>
          <p:cNvCxnSpPr>
            <a:cxnSpLocks/>
          </p:cNvCxnSpPr>
          <p:nvPr/>
        </p:nvCxnSpPr>
        <p:spPr>
          <a:xfrm>
            <a:off x="2612570" y="1422400"/>
            <a:ext cx="0" cy="1393371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8AB1F267-DEA9-8720-CE85-502E12C935FF}"/>
              </a:ext>
            </a:extLst>
          </p:cNvPr>
          <p:cNvCxnSpPr>
            <a:cxnSpLocks/>
          </p:cNvCxnSpPr>
          <p:nvPr/>
        </p:nvCxnSpPr>
        <p:spPr>
          <a:xfrm>
            <a:off x="11571108" y="2745474"/>
            <a:ext cx="0" cy="3007105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8678FC5C-0B4D-14D0-C4BF-2BEA3F8AC23F}"/>
              </a:ext>
            </a:extLst>
          </p:cNvPr>
          <p:cNvSpPr txBox="1"/>
          <p:nvPr/>
        </p:nvSpPr>
        <p:spPr>
          <a:xfrm>
            <a:off x="2818429" y="2910199"/>
            <a:ext cx="86158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600" dirty="0"/>
              <a:t>Contatos:</a:t>
            </a:r>
          </a:p>
          <a:p>
            <a:pPr algn="r"/>
            <a:endParaRPr lang="pt-BR" sz="2800" b="1" dirty="0"/>
          </a:p>
          <a:p>
            <a:pPr algn="r"/>
            <a:r>
              <a:rPr lang="pt-BR" sz="2800" b="1" dirty="0"/>
              <a:t>Júlio César Fucilini Pause</a:t>
            </a:r>
          </a:p>
          <a:p>
            <a:pPr algn="r"/>
            <a:r>
              <a:rPr lang="pt-BR" sz="2800" dirty="0"/>
              <a:t>(51) 3027-3400</a:t>
            </a:r>
          </a:p>
          <a:p>
            <a:pPr algn="r"/>
            <a:r>
              <a:rPr lang="pt-BR" sz="2800" dirty="0"/>
              <a:t>(51) 9 91912023</a:t>
            </a:r>
          </a:p>
          <a:p>
            <a:pPr algn="r"/>
            <a:r>
              <a:rPr lang="pt-BR" sz="2800" dirty="0"/>
              <a:t>julio@pauseperin.adv.br</a:t>
            </a:r>
          </a:p>
        </p:txBody>
      </p:sp>
    </p:spTree>
    <p:extLst>
      <p:ext uri="{BB962C8B-B14F-4D97-AF65-F5344CB8AC3E}">
        <p14:creationId xmlns:p14="http://schemas.microsoft.com/office/powerpoint/2010/main" val="1592630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FE9FD5F-FE34-4973-7565-0A72B7F593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A7E2073B-A233-BC2B-2306-F6A316187A0B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76207A46-33C9-0790-C74E-18E990B45F5C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D79049D9-0DBA-A9E1-1523-93731D108E1B}"/>
              </a:ext>
            </a:extLst>
          </p:cNvPr>
          <p:cNvSpPr txBox="1"/>
          <p:nvPr/>
        </p:nvSpPr>
        <p:spPr>
          <a:xfrm>
            <a:off x="901445" y="651520"/>
            <a:ext cx="108059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dirty="0"/>
              <a:t>A Reforma Administrativa</a:t>
            </a:r>
          </a:p>
          <a:p>
            <a:pPr algn="r"/>
            <a:r>
              <a:rPr lang="pt-BR" sz="2300" dirty="0"/>
              <a:t>do Estado Brasileiro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8F2F4563-C8E5-9969-8368-11ED95092C25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B7A905CC-739D-63E3-F878-DFA783BBB5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2E2371C1-70FF-5EF9-A0B6-B82FADE85267}"/>
              </a:ext>
            </a:extLst>
          </p:cNvPr>
          <p:cNvCxnSpPr>
            <a:cxnSpLocks/>
          </p:cNvCxnSpPr>
          <p:nvPr/>
        </p:nvCxnSpPr>
        <p:spPr>
          <a:xfrm>
            <a:off x="6096000" y="1475309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76E2B971-5610-6509-42CE-01F8A74F2C72}"/>
              </a:ext>
            </a:extLst>
          </p:cNvPr>
          <p:cNvCxnSpPr>
            <a:cxnSpLocks/>
          </p:cNvCxnSpPr>
          <p:nvPr/>
        </p:nvCxnSpPr>
        <p:spPr>
          <a:xfrm>
            <a:off x="2496456" y="2605282"/>
            <a:ext cx="0" cy="1090012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1380CF63-CF2A-24F8-77B9-DCE00E7B76A4}"/>
              </a:ext>
            </a:extLst>
          </p:cNvPr>
          <p:cNvCxnSpPr>
            <a:cxnSpLocks/>
          </p:cNvCxnSpPr>
          <p:nvPr/>
        </p:nvCxnSpPr>
        <p:spPr>
          <a:xfrm>
            <a:off x="11600137" y="4174112"/>
            <a:ext cx="0" cy="225571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B9AB47EC-BB80-78B0-8A72-28744B9C4EE8}"/>
              </a:ext>
            </a:extLst>
          </p:cNvPr>
          <p:cNvSpPr txBox="1"/>
          <p:nvPr/>
        </p:nvSpPr>
        <p:spPr>
          <a:xfrm>
            <a:off x="2496456" y="2494965"/>
            <a:ext cx="86158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800" dirty="0"/>
              <a:t>Dica de leitura: </a:t>
            </a:r>
            <a:r>
              <a:rPr lang="pt-BR" sz="1800" b="1" dirty="0"/>
              <a:t>“CADERNOS DO MARE”</a:t>
            </a:r>
            <a:r>
              <a:rPr lang="pt-BR" sz="1800" dirty="0"/>
              <a:t>.</a:t>
            </a:r>
          </a:p>
          <a:p>
            <a:endParaRPr lang="pt-BR" sz="1800" dirty="0"/>
          </a:p>
          <a:p>
            <a:r>
              <a:rPr lang="pt-BR" sz="1800" dirty="0">
                <a:hlinkClick r:id="rId3"/>
              </a:rPr>
              <a:t>https://bresserpereira.org.br/index.php/mare-ministerio-da-reforma-do-estado/cadernos-mare</a:t>
            </a:r>
            <a:r>
              <a:rPr lang="pt-BR" sz="1800" dirty="0"/>
              <a:t> </a:t>
            </a:r>
          </a:p>
        </p:txBody>
      </p:sp>
      <p:pic>
        <p:nvPicPr>
          <p:cNvPr id="30" name="Imagem 29">
            <a:extLst>
              <a:ext uri="{FF2B5EF4-FFF2-40B4-BE49-F238E27FC236}">
                <a16:creationId xmlns:a16="http://schemas.microsoft.com/office/drawing/2014/main" id="{9423DEAB-3840-BA8C-240F-F3BF772706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2686" y="4174112"/>
            <a:ext cx="1982829" cy="2118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632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1DB1BA-F655-775B-2C59-D938886727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60B247E8-1222-5104-E7C8-EABD2C7768AD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7E42DAE5-0642-B938-C0AB-F4736FD24E40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5B59D9CB-8E73-A00E-9C25-980E5BE3FCFA}"/>
              </a:ext>
            </a:extLst>
          </p:cNvPr>
          <p:cNvSpPr txBox="1"/>
          <p:nvPr/>
        </p:nvSpPr>
        <p:spPr>
          <a:xfrm>
            <a:off x="901445" y="651520"/>
            <a:ext cx="108059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dirty="0"/>
              <a:t>A Reforma Administrativa</a:t>
            </a:r>
          </a:p>
          <a:p>
            <a:pPr algn="r"/>
            <a:r>
              <a:rPr lang="pt-BR" sz="2300" dirty="0"/>
              <a:t>do Estado Brasileiro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A5C84712-9611-85CD-B772-9D0A3F62860C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2DC37477-710C-F959-552D-44FC9AF974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306D46C1-D469-3D10-835B-5C20097951DB}"/>
              </a:ext>
            </a:extLst>
          </p:cNvPr>
          <p:cNvCxnSpPr>
            <a:cxnSpLocks/>
          </p:cNvCxnSpPr>
          <p:nvPr/>
        </p:nvCxnSpPr>
        <p:spPr>
          <a:xfrm>
            <a:off x="6096000" y="1475309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CaixaDeTexto 8">
            <a:extLst>
              <a:ext uri="{FF2B5EF4-FFF2-40B4-BE49-F238E27FC236}">
                <a16:creationId xmlns:a16="http://schemas.microsoft.com/office/drawing/2014/main" id="{CC34743B-38EF-F041-DBCD-2149C75C7B90}"/>
              </a:ext>
            </a:extLst>
          </p:cNvPr>
          <p:cNvSpPr txBox="1"/>
          <p:nvPr/>
        </p:nvSpPr>
        <p:spPr>
          <a:xfrm>
            <a:off x="2612572" y="2827122"/>
            <a:ext cx="8615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A </a:t>
            </a:r>
            <a:r>
              <a:rPr lang="pt-BR" b="1" dirty="0"/>
              <a:t>EC 19/1998 </a:t>
            </a:r>
            <a:r>
              <a:rPr lang="pt-BR" dirty="0"/>
              <a:t>foi um marco importante nesse processo de Reforma Administrativa do Estado Brasileiro.</a:t>
            </a:r>
          </a:p>
        </p:txBody>
      </p: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6A33E663-24FA-0D2D-F18C-9F04DF02A1E3}"/>
              </a:ext>
            </a:extLst>
          </p:cNvPr>
          <p:cNvCxnSpPr>
            <a:cxnSpLocks/>
          </p:cNvCxnSpPr>
          <p:nvPr/>
        </p:nvCxnSpPr>
        <p:spPr>
          <a:xfrm>
            <a:off x="2496456" y="2605282"/>
            <a:ext cx="0" cy="1090012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A89EB19D-9311-2BD4-CBF2-6C5A39E324C1}"/>
              </a:ext>
            </a:extLst>
          </p:cNvPr>
          <p:cNvCxnSpPr>
            <a:cxnSpLocks/>
          </p:cNvCxnSpPr>
          <p:nvPr/>
        </p:nvCxnSpPr>
        <p:spPr>
          <a:xfrm>
            <a:off x="11600137" y="4340565"/>
            <a:ext cx="0" cy="1477328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9B73EA6C-0480-3AFB-9699-A9ACB941A3B4}"/>
              </a:ext>
            </a:extLst>
          </p:cNvPr>
          <p:cNvSpPr txBox="1"/>
          <p:nvPr/>
        </p:nvSpPr>
        <p:spPr>
          <a:xfrm>
            <a:off x="2842357" y="4340565"/>
            <a:ext cx="86158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dirty="0"/>
              <a:t>Segundo a Exposição de Motivos Interministerial nº 49/1995:</a:t>
            </a:r>
          </a:p>
          <a:p>
            <a:pPr algn="r"/>
            <a:endParaRPr lang="pt-BR" i="1" dirty="0"/>
          </a:p>
          <a:p>
            <a:pPr algn="r"/>
            <a:r>
              <a:rPr lang="pt-BR" i="1" dirty="0"/>
              <a:t>“</a:t>
            </a:r>
            <a:r>
              <a:rPr lang="pt-BR" b="1" i="1" dirty="0"/>
              <a:t>Em relação ao servidor público, não se intenciona penalizá-lo ou suprimir direitos</a:t>
            </a:r>
            <a:r>
              <a:rPr lang="pt-BR" i="1" dirty="0"/>
              <a:t> mas atualizar dispositivos legais, remoer excessos e, sobretudo, propiciar condições à introdução de novas formas de gestão que valorizem a sua profissionalização”</a:t>
            </a:r>
            <a:r>
              <a:rPr lang="pt-BR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0410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1702E02-D322-B69B-1880-EA57C5A014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66589061-4728-F1D5-E0F3-1839141E365F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137B3067-4069-6F8C-BC28-FBEEC2E1D932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1FB9E1E5-017A-2EE0-75A8-BFFE960C296E}"/>
              </a:ext>
            </a:extLst>
          </p:cNvPr>
          <p:cNvSpPr txBox="1"/>
          <p:nvPr/>
        </p:nvSpPr>
        <p:spPr>
          <a:xfrm>
            <a:off x="901445" y="651520"/>
            <a:ext cx="108059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dirty="0"/>
              <a:t>A Reforma Administrativa</a:t>
            </a:r>
          </a:p>
          <a:p>
            <a:pPr algn="r"/>
            <a:r>
              <a:rPr lang="pt-BR" sz="2300" dirty="0"/>
              <a:t>do Estado Brasileiro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E3E9E0CB-B267-BDDE-E616-4F05743D0D83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45AF4DE9-13D4-2AE8-8357-E66CDA9DB6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078CA29B-336D-780F-DB66-65915F282B91}"/>
              </a:ext>
            </a:extLst>
          </p:cNvPr>
          <p:cNvCxnSpPr>
            <a:cxnSpLocks/>
          </p:cNvCxnSpPr>
          <p:nvPr/>
        </p:nvCxnSpPr>
        <p:spPr>
          <a:xfrm>
            <a:off x="6096000" y="1475309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9265CA98-2E6D-71B5-19D7-CF54D3347E80}"/>
              </a:ext>
            </a:extLst>
          </p:cNvPr>
          <p:cNvCxnSpPr>
            <a:cxnSpLocks/>
          </p:cNvCxnSpPr>
          <p:nvPr/>
        </p:nvCxnSpPr>
        <p:spPr>
          <a:xfrm>
            <a:off x="2496456" y="2605282"/>
            <a:ext cx="0" cy="1422169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DD48AAA2-EC84-C9F7-6D4D-53D51E81DC34}"/>
              </a:ext>
            </a:extLst>
          </p:cNvPr>
          <p:cNvSpPr txBox="1"/>
          <p:nvPr/>
        </p:nvSpPr>
        <p:spPr>
          <a:xfrm>
            <a:off x="2772233" y="4809316"/>
            <a:ext cx="86884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b="1" dirty="0"/>
              <a:t>Acesso de estrangeiros</a:t>
            </a:r>
            <a:r>
              <a:rPr lang="pt-BR" dirty="0"/>
              <a:t> a cargos , empregos e funções públicos, na forma da lei (art. 37, I, da CF) . </a:t>
            </a:r>
          </a:p>
        </p:txBody>
      </p: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9D4F5AEB-3EFF-386E-35EF-6247B814A91E}"/>
              </a:ext>
            </a:extLst>
          </p:cNvPr>
          <p:cNvCxnSpPr>
            <a:cxnSpLocks/>
          </p:cNvCxnSpPr>
          <p:nvPr/>
        </p:nvCxnSpPr>
        <p:spPr>
          <a:xfrm>
            <a:off x="11600137" y="4587476"/>
            <a:ext cx="0" cy="1090012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A2ABAC6F-6E2C-CD03-B38B-B44152B9FDC7}"/>
              </a:ext>
            </a:extLst>
          </p:cNvPr>
          <p:cNvSpPr txBox="1"/>
          <p:nvPr/>
        </p:nvSpPr>
        <p:spPr>
          <a:xfrm>
            <a:off x="2567072" y="2827122"/>
            <a:ext cx="889358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A Constituição foi modificada significativamente pela </a:t>
            </a:r>
            <a:r>
              <a:rPr lang="pt-BR" b="1" dirty="0"/>
              <a:t>EC 19/1998</a:t>
            </a:r>
            <a:r>
              <a:rPr lang="pt-BR" dirty="0"/>
              <a:t>, </a:t>
            </a:r>
            <a:r>
              <a:rPr lang="pt-BR" b="1" dirty="0"/>
              <a:t>especialmente no que diz respeito aos servidores públicos</a:t>
            </a:r>
            <a:r>
              <a:rPr lang="pt-BR" dirty="0"/>
              <a:t>.</a:t>
            </a:r>
          </a:p>
          <a:p>
            <a:endParaRPr lang="pt-BR" dirty="0"/>
          </a:p>
          <a:p>
            <a:r>
              <a:rPr lang="pt-BR" dirty="0"/>
              <a:t>Vale lembrar:</a:t>
            </a:r>
          </a:p>
        </p:txBody>
      </p:sp>
    </p:spTree>
    <p:extLst>
      <p:ext uri="{BB962C8B-B14F-4D97-AF65-F5344CB8AC3E}">
        <p14:creationId xmlns:p14="http://schemas.microsoft.com/office/powerpoint/2010/main" val="1132725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1294B60-648C-D0B9-42A3-58AFE0BD65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97CCC36C-141E-4FE8-6B79-C89A7837C00C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F0619EFF-4264-6C8C-2F78-1E1C5729E296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22725969-566B-1665-47C1-CAB9420D117E}"/>
              </a:ext>
            </a:extLst>
          </p:cNvPr>
          <p:cNvSpPr txBox="1"/>
          <p:nvPr/>
        </p:nvSpPr>
        <p:spPr>
          <a:xfrm>
            <a:off x="901445" y="651520"/>
            <a:ext cx="108059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dirty="0"/>
              <a:t>A Reforma Administrativa</a:t>
            </a:r>
          </a:p>
          <a:p>
            <a:pPr algn="r"/>
            <a:r>
              <a:rPr lang="pt-BR" sz="2300" dirty="0"/>
              <a:t>do Estado Brasileiro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82655292-3CB7-2FE5-0125-68348A2F67D4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346300C6-0335-110A-6FD3-427778E46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F5B26873-02C4-02EE-C60C-B1F758AC2A4C}"/>
              </a:ext>
            </a:extLst>
          </p:cNvPr>
          <p:cNvCxnSpPr>
            <a:cxnSpLocks/>
          </p:cNvCxnSpPr>
          <p:nvPr/>
        </p:nvCxnSpPr>
        <p:spPr>
          <a:xfrm>
            <a:off x="6096000" y="1475309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A8647AB7-088A-D660-DC00-9B42A789C53E}"/>
              </a:ext>
            </a:extLst>
          </p:cNvPr>
          <p:cNvCxnSpPr>
            <a:cxnSpLocks/>
          </p:cNvCxnSpPr>
          <p:nvPr/>
        </p:nvCxnSpPr>
        <p:spPr>
          <a:xfrm>
            <a:off x="2496456" y="2605282"/>
            <a:ext cx="0" cy="868171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EDF16BE-8572-6B65-3F68-64FF6764DF1B}"/>
              </a:ext>
            </a:extLst>
          </p:cNvPr>
          <p:cNvSpPr txBox="1"/>
          <p:nvPr/>
        </p:nvSpPr>
        <p:spPr>
          <a:xfrm>
            <a:off x="2772233" y="4883279"/>
            <a:ext cx="868842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dirty="0"/>
              <a:t>Exercício de funções de confiança </a:t>
            </a:r>
            <a:r>
              <a:rPr lang="pt-BR" b="1" dirty="0"/>
              <a:t>exclusivamente por efetivos</a:t>
            </a:r>
            <a:r>
              <a:rPr lang="pt-BR" dirty="0"/>
              <a:t>, e provimento de cargos em comissão por servidores efetivos </a:t>
            </a:r>
            <a:r>
              <a:rPr lang="pt-BR" b="1" dirty="0"/>
              <a:t>em percentual determinado em lei </a:t>
            </a:r>
            <a:r>
              <a:rPr lang="pt-BR" dirty="0"/>
              <a:t>(art. 37, V, da CF).  </a:t>
            </a:r>
          </a:p>
        </p:txBody>
      </p: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6B23FF9A-1789-6F68-4AB2-A820D0586CDD}"/>
              </a:ext>
            </a:extLst>
          </p:cNvPr>
          <p:cNvCxnSpPr>
            <a:cxnSpLocks/>
          </p:cNvCxnSpPr>
          <p:nvPr/>
        </p:nvCxnSpPr>
        <p:spPr>
          <a:xfrm>
            <a:off x="11600137" y="4818743"/>
            <a:ext cx="0" cy="1052403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5520E976-B8C1-588F-1D4F-3566E831676C}"/>
              </a:ext>
            </a:extLst>
          </p:cNvPr>
          <p:cNvSpPr txBox="1"/>
          <p:nvPr/>
        </p:nvSpPr>
        <p:spPr>
          <a:xfrm>
            <a:off x="2567072" y="2716201"/>
            <a:ext cx="88935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Previsão de concurso </a:t>
            </a:r>
            <a:r>
              <a:rPr lang="pt-BR" b="1" dirty="0"/>
              <a:t>“de acordo com a complexidade do cargo ou emprego” </a:t>
            </a:r>
            <a:r>
              <a:rPr lang="pt-BR" dirty="0"/>
              <a:t>(art. 37, II, da CF).</a:t>
            </a:r>
          </a:p>
        </p:txBody>
      </p:sp>
    </p:spTree>
    <p:extLst>
      <p:ext uri="{BB962C8B-B14F-4D97-AF65-F5344CB8AC3E}">
        <p14:creationId xmlns:p14="http://schemas.microsoft.com/office/powerpoint/2010/main" val="2176583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0AE93EA-EBB2-4D40-4BC7-4DE2D43C9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B7871648-3B5F-582E-3FA8-9F3B6E20C65A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8F6DA24D-E0C0-0DAD-C7A1-30E8E437B6C3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4C9A109D-295F-E357-EFFC-A5CA21BB9F72}"/>
              </a:ext>
            </a:extLst>
          </p:cNvPr>
          <p:cNvSpPr txBox="1"/>
          <p:nvPr/>
        </p:nvSpPr>
        <p:spPr>
          <a:xfrm>
            <a:off x="901445" y="651520"/>
            <a:ext cx="108059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dirty="0"/>
              <a:t>A Reforma Administrativa</a:t>
            </a:r>
          </a:p>
          <a:p>
            <a:pPr algn="r"/>
            <a:r>
              <a:rPr lang="pt-BR" sz="2300" dirty="0"/>
              <a:t>do Estado Brasileiro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3F8744EC-E51C-28DB-0CC8-547F7F6E104D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1E9F59D8-B936-AFA2-5998-33E4179EBC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5F61D69C-40E4-BBC5-7324-96FED80E01D0}"/>
              </a:ext>
            </a:extLst>
          </p:cNvPr>
          <p:cNvCxnSpPr>
            <a:cxnSpLocks/>
          </p:cNvCxnSpPr>
          <p:nvPr/>
        </p:nvCxnSpPr>
        <p:spPr>
          <a:xfrm>
            <a:off x="6096000" y="1475309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EBA3B49B-9D99-D34F-3278-D416154BBFE3}"/>
              </a:ext>
            </a:extLst>
          </p:cNvPr>
          <p:cNvCxnSpPr>
            <a:cxnSpLocks/>
          </p:cNvCxnSpPr>
          <p:nvPr/>
        </p:nvCxnSpPr>
        <p:spPr>
          <a:xfrm>
            <a:off x="2496456" y="2605282"/>
            <a:ext cx="0" cy="868171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161D9B4E-473F-2E3C-7C8F-598CA4D4C994}"/>
              </a:ext>
            </a:extLst>
          </p:cNvPr>
          <p:cNvSpPr txBox="1"/>
          <p:nvPr/>
        </p:nvSpPr>
        <p:spPr>
          <a:xfrm>
            <a:off x="2772233" y="5160278"/>
            <a:ext cx="8688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dirty="0"/>
              <a:t>Fixação de novos parâmetros para o </a:t>
            </a:r>
            <a:r>
              <a:rPr lang="pt-BR" b="1" dirty="0"/>
              <a:t>teto remuneratório </a:t>
            </a:r>
            <a:r>
              <a:rPr lang="pt-BR" dirty="0"/>
              <a:t>(art. 37, XI, da CF).  </a:t>
            </a:r>
          </a:p>
        </p:txBody>
      </p: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A94E2F0F-FCCC-5568-82D2-4F4DEEFB3C7F}"/>
              </a:ext>
            </a:extLst>
          </p:cNvPr>
          <p:cNvCxnSpPr>
            <a:cxnSpLocks/>
          </p:cNvCxnSpPr>
          <p:nvPr/>
        </p:nvCxnSpPr>
        <p:spPr>
          <a:xfrm>
            <a:off x="11600137" y="4818743"/>
            <a:ext cx="0" cy="1052403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7CA94D8D-8875-E611-AB08-6171DF7429A1}"/>
              </a:ext>
            </a:extLst>
          </p:cNvPr>
          <p:cNvSpPr txBox="1"/>
          <p:nvPr/>
        </p:nvSpPr>
        <p:spPr>
          <a:xfrm>
            <a:off x="2567072" y="2854701"/>
            <a:ext cx="88935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/>
              <a:t>Direito de greve </a:t>
            </a:r>
            <a:r>
              <a:rPr lang="pt-BR" dirty="0"/>
              <a:t>regulado em lei específica (não mais complementar)</a:t>
            </a:r>
            <a:r>
              <a:rPr lang="pt-BR" b="1" dirty="0"/>
              <a:t> </a:t>
            </a:r>
            <a:r>
              <a:rPr lang="pt-BR" dirty="0"/>
              <a:t>(art. 37, VII, da CF.) </a:t>
            </a:r>
          </a:p>
        </p:txBody>
      </p:sp>
    </p:spTree>
    <p:extLst>
      <p:ext uri="{BB962C8B-B14F-4D97-AF65-F5344CB8AC3E}">
        <p14:creationId xmlns:p14="http://schemas.microsoft.com/office/powerpoint/2010/main" val="2234726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E585DF1-E7D5-9813-CDBE-C68001B3B9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5D759223-7712-EB73-101A-AD3B833EF1B9}"/>
              </a:ext>
            </a:extLst>
          </p:cNvPr>
          <p:cNvSpPr/>
          <p:nvPr/>
        </p:nvSpPr>
        <p:spPr>
          <a:xfrm>
            <a:off x="-1" y="1"/>
            <a:ext cx="1673743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0169D8A6-6B3D-84E3-545E-C6BE50870F6E}"/>
              </a:ext>
            </a:extLst>
          </p:cNvPr>
          <p:cNvSpPr/>
          <p:nvPr/>
        </p:nvSpPr>
        <p:spPr>
          <a:xfrm>
            <a:off x="8670324" y="6685005"/>
            <a:ext cx="3521676" cy="17299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3BA18140-9290-6018-437B-4B9591A39ED9}"/>
              </a:ext>
            </a:extLst>
          </p:cNvPr>
          <p:cNvSpPr txBox="1"/>
          <p:nvPr/>
        </p:nvSpPr>
        <p:spPr>
          <a:xfrm>
            <a:off x="901445" y="651520"/>
            <a:ext cx="108059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300" dirty="0"/>
              <a:t>A Reforma Administrativa</a:t>
            </a:r>
          </a:p>
          <a:p>
            <a:pPr algn="r"/>
            <a:r>
              <a:rPr lang="pt-BR" sz="2300" dirty="0"/>
              <a:t>do Estado Brasileiro</a:t>
            </a:r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120A16B5-7D87-03F6-856E-A98372E26ED0}"/>
              </a:ext>
            </a:extLst>
          </p:cNvPr>
          <p:cNvCxnSpPr>
            <a:cxnSpLocks/>
          </p:cNvCxnSpPr>
          <p:nvPr/>
        </p:nvCxnSpPr>
        <p:spPr>
          <a:xfrm>
            <a:off x="210065" y="0"/>
            <a:ext cx="0" cy="6858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A18DB2A4-EBE8-D3C5-08DB-20664BA957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925" y="0"/>
            <a:ext cx="1303041" cy="130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B3FFA239-4BDF-8205-2482-E4AD07AD32B0}"/>
              </a:ext>
            </a:extLst>
          </p:cNvPr>
          <p:cNvCxnSpPr>
            <a:cxnSpLocks/>
          </p:cNvCxnSpPr>
          <p:nvPr/>
        </p:nvCxnSpPr>
        <p:spPr>
          <a:xfrm>
            <a:off x="6096000" y="1475309"/>
            <a:ext cx="5504137" cy="0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87C1C291-8A5C-6F20-0AE8-15199942BE48}"/>
              </a:ext>
            </a:extLst>
          </p:cNvPr>
          <p:cNvCxnSpPr>
            <a:cxnSpLocks/>
          </p:cNvCxnSpPr>
          <p:nvPr/>
        </p:nvCxnSpPr>
        <p:spPr>
          <a:xfrm>
            <a:off x="2496456" y="2605282"/>
            <a:ext cx="0" cy="868171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AC90E77-1CD2-0D29-992E-A11A49C4ECE3}"/>
              </a:ext>
            </a:extLst>
          </p:cNvPr>
          <p:cNvSpPr txBox="1"/>
          <p:nvPr/>
        </p:nvSpPr>
        <p:spPr>
          <a:xfrm>
            <a:off x="2772233" y="4883279"/>
            <a:ext cx="868842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dirty="0"/>
              <a:t>Previsão de que lei deve dispor sobre “requisitos e as restrições ao ocupante de cargo ou emprego da administração direta e indireta que possibilite o </a:t>
            </a:r>
            <a:r>
              <a:rPr lang="pt-BR" b="1" dirty="0"/>
              <a:t>acesso a informações privilegiadas</a:t>
            </a:r>
            <a:r>
              <a:rPr lang="pt-BR" dirty="0"/>
              <a:t>”</a:t>
            </a:r>
            <a:r>
              <a:rPr lang="pt-BR" b="1" dirty="0"/>
              <a:t> </a:t>
            </a:r>
            <a:r>
              <a:rPr lang="pt-BR" dirty="0"/>
              <a:t>(art. 37, § 7º, da CF).  </a:t>
            </a:r>
          </a:p>
        </p:txBody>
      </p:sp>
      <p:cxnSp>
        <p:nvCxnSpPr>
          <p:cNvPr id="27" name="Conector reto 26">
            <a:extLst>
              <a:ext uri="{FF2B5EF4-FFF2-40B4-BE49-F238E27FC236}">
                <a16:creationId xmlns:a16="http://schemas.microsoft.com/office/drawing/2014/main" id="{46F651BC-6BEE-1A70-6029-75EEBD1EE50C}"/>
              </a:ext>
            </a:extLst>
          </p:cNvPr>
          <p:cNvCxnSpPr>
            <a:cxnSpLocks/>
          </p:cNvCxnSpPr>
          <p:nvPr/>
        </p:nvCxnSpPr>
        <p:spPr>
          <a:xfrm>
            <a:off x="11600137" y="4818743"/>
            <a:ext cx="0" cy="1052403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3C08138E-83CA-12A4-2B70-1612A149A363}"/>
              </a:ext>
            </a:extLst>
          </p:cNvPr>
          <p:cNvSpPr txBox="1"/>
          <p:nvPr/>
        </p:nvSpPr>
        <p:spPr>
          <a:xfrm>
            <a:off x="2567072" y="2716201"/>
            <a:ext cx="88935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Ampliação da vedação ao </a:t>
            </a:r>
            <a:r>
              <a:rPr lang="pt-BR" b="1" dirty="0"/>
              <a:t>efeito cascata </a:t>
            </a:r>
            <a:r>
              <a:rPr lang="pt-BR" dirty="0"/>
              <a:t>(supressão da expressão “sob o mesmo título ou idêntico fundamento” </a:t>
            </a:r>
            <a:r>
              <a:rPr lang="pt-BR" b="1" dirty="0"/>
              <a:t> </a:t>
            </a:r>
            <a:r>
              <a:rPr lang="pt-BR" dirty="0"/>
              <a:t>(art. 37, XIV, da CF).</a:t>
            </a:r>
          </a:p>
        </p:txBody>
      </p:sp>
    </p:spTree>
    <p:extLst>
      <p:ext uri="{BB962C8B-B14F-4D97-AF65-F5344CB8AC3E}">
        <p14:creationId xmlns:p14="http://schemas.microsoft.com/office/powerpoint/2010/main" val="22493012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895757c-a34f-4682-aba1-6b8a1e936109">
      <Terms xmlns="http://schemas.microsoft.com/office/infopath/2007/PartnerControls"/>
    </lcf76f155ced4ddcb4097134ff3c332f>
    <TaxCatchAll xmlns="ff5be268-706f-4c28-ab3b-84e3344dd248" xsi:nil="true"/>
    <J_x00da_LIOC_x00c9_SARFUCILINIPAUSE xmlns="6895757c-a34f-4682-aba1-6b8a1e936109">
      <Url xsi:nil="true"/>
      <Description xsi:nil="true"/>
    </J_x00da_LIOC_x00c9_SARFUCILINIPAUS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7442E6F8E99D547932347400F8A4643" ma:contentTypeVersion="16" ma:contentTypeDescription="Crie um novo documento." ma:contentTypeScope="" ma:versionID="3e07038bb6566c824baf1f72ba03d82e">
  <xsd:schema xmlns:xsd="http://www.w3.org/2001/XMLSchema" xmlns:xs="http://www.w3.org/2001/XMLSchema" xmlns:p="http://schemas.microsoft.com/office/2006/metadata/properties" xmlns:ns2="6895757c-a34f-4682-aba1-6b8a1e936109" xmlns:ns3="ff5be268-706f-4c28-ab3b-84e3344dd248" targetNamespace="http://schemas.microsoft.com/office/2006/metadata/properties" ma:root="true" ma:fieldsID="dfae709ca811aa64357116a19ed92686" ns2:_="" ns3:_="">
    <xsd:import namespace="6895757c-a34f-4682-aba1-6b8a1e936109"/>
    <xsd:import namespace="ff5be268-706f-4c28-ab3b-84e3344dd24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J_x00da_LIOC_x00c9_SARFUCILINIPAUS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95757c-a34f-4682-aba1-6b8a1e9361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description="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Marcações de imagem" ma:readOnly="false" ma:fieldId="{5cf76f15-5ced-4ddc-b409-7134ff3c332f}" ma:taxonomyMulti="true" ma:sspId="31a15f92-5b47-4215-87b2-1170ea39a22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J_x00da_LIOC_x00c9_SARFUCILINIPAUSE" ma:index="23" nillable="true" ma:displayName="JÚLIO CÉSAR  FUCILINI PAUSE" ma:format="Hyperlink" ma:internalName="J_x00da_LIOC_x00c9_SARFUCILINIPAU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5be268-706f-4c28-ab3b-84e3344dd248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f3208340-8ade-49de-ab85-72a4f53c27e2}" ma:internalName="TaxCatchAll" ma:showField="CatchAllData" ma:web="ff5be268-706f-4c28-ab3b-84e3344dd2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678225-ED41-4A7F-ADB3-34A82F7D06FD}">
  <ds:schemaRefs>
    <ds:schemaRef ds:uri="6895757c-a34f-4682-aba1-6b8a1e936109"/>
    <ds:schemaRef ds:uri="http://schemas.microsoft.com/office/2006/documentManagement/types"/>
    <ds:schemaRef ds:uri="http://purl.org/dc/terms/"/>
    <ds:schemaRef ds:uri="http://purl.org/dc/dcmitype/"/>
    <ds:schemaRef ds:uri="ff5be268-706f-4c28-ab3b-84e3344dd248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31D62815-F0CF-4FF3-B076-EF3941FE28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895757c-a34f-4682-aba1-6b8a1e936109"/>
    <ds:schemaRef ds:uri="ff5be268-706f-4c28-ab3b-84e3344dd24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D4F18FF-9A60-49D5-A976-814090A6EC8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3586</TotalTime>
  <Words>2277</Words>
  <Application>Microsoft Office PowerPoint</Application>
  <PresentationFormat>Widescreen</PresentationFormat>
  <Paragraphs>190</Paragraphs>
  <Slides>32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6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Júlio Fucilini</dc:creator>
  <cp:lastModifiedBy>Júlio Fucilini</cp:lastModifiedBy>
  <cp:revision>23</cp:revision>
  <dcterms:created xsi:type="dcterms:W3CDTF">2025-01-28T08:01:23Z</dcterms:created>
  <dcterms:modified xsi:type="dcterms:W3CDTF">2025-05-07T18:27:06Z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0x01010097442E6F8E99D547932347400F8A4643</vt:lpwstr>
  </property>
  <property fmtid="{D5CDD505-2E9C-101B-9397-08002B2CF9AE}" pid="3" name="MediaServiceImageTags">
    <vt:lpwstr/>
  </property>
</Properties>
</file>